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sldIdLst>
    <p:sldId id="256" r:id="rId2"/>
    <p:sldId id="264" r:id="rId3"/>
    <p:sldId id="265" r:id="rId4"/>
    <p:sldId id="267" r:id="rId5"/>
    <p:sldId id="268" r:id="rId6"/>
    <p:sldId id="272" r:id="rId7"/>
    <p:sldId id="269" r:id="rId8"/>
    <p:sldId id="270" r:id="rId9"/>
    <p:sldId id="273" r:id="rId10"/>
    <p:sldId id="271" r:id="rId11"/>
    <p:sldId id="274" r:id="rId12"/>
    <p:sldId id="257" r:id="rId13"/>
    <p:sldId id="261" r:id="rId14"/>
    <p:sldId id="262" r:id="rId15"/>
    <p:sldId id="263" r:id="rId16"/>
    <p:sldId id="258" r:id="rId17"/>
    <p:sldId id="259" r:id="rId18"/>
    <p:sldId id="260"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8BF1C8-29E9-52E0-3C43-E544DE045168}" v="129" dt="2025-04-03T04:53:18.3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59" d="100"/>
          <a:sy n="159" d="100"/>
        </p:scale>
        <p:origin x="22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A5BFC9-C4CA-42C9-B399-C5ADE2EF355E}"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A1B93A6-B6BF-4382-8BAA-FF62713D9516}">
      <dgm:prSet/>
      <dgm:spPr/>
      <dgm:t>
        <a:bodyPr/>
        <a:lstStyle/>
        <a:p>
          <a:r>
            <a:rPr lang="en-US"/>
            <a:t>States and federally recognized Indian Tribes</a:t>
          </a:r>
        </a:p>
      </dgm:t>
    </dgm:pt>
    <dgm:pt modelId="{9BFD9BA3-C4EA-4344-816E-FED8E05A0A5B}" type="parTrans" cxnId="{670C4197-043E-43E5-89B4-85024B1589AA}">
      <dgm:prSet/>
      <dgm:spPr/>
      <dgm:t>
        <a:bodyPr/>
        <a:lstStyle/>
        <a:p>
          <a:endParaRPr lang="en-US"/>
        </a:p>
      </dgm:t>
    </dgm:pt>
    <dgm:pt modelId="{0763195D-09D1-456D-ACF1-AE66C83CD4A3}" type="sibTrans" cxnId="{670C4197-043E-43E5-89B4-85024B1589AA}">
      <dgm:prSet/>
      <dgm:spPr/>
      <dgm:t>
        <a:bodyPr/>
        <a:lstStyle/>
        <a:p>
          <a:endParaRPr lang="en-US"/>
        </a:p>
      </dgm:t>
    </dgm:pt>
    <dgm:pt modelId="{38521D04-87F3-4961-AFC1-90E63403BA66}">
      <dgm:prSet/>
      <dgm:spPr/>
      <dgm:t>
        <a:bodyPr/>
        <a:lstStyle/>
        <a:p>
          <a:r>
            <a:rPr lang="en-US"/>
            <a:t>Loggers and others working in forested areas</a:t>
          </a:r>
        </a:p>
      </dgm:t>
    </dgm:pt>
    <dgm:pt modelId="{1D97E0F0-A9BE-4FE2-9F18-279F3D64B2AF}" type="parTrans" cxnId="{4A7AEEC1-5021-4E4D-98B4-A87802549E52}">
      <dgm:prSet/>
      <dgm:spPr/>
      <dgm:t>
        <a:bodyPr/>
        <a:lstStyle/>
        <a:p>
          <a:endParaRPr lang="en-US"/>
        </a:p>
      </dgm:t>
    </dgm:pt>
    <dgm:pt modelId="{F06FCE12-3FB5-41B0-A0B1-2F4944F525F8}" type="sibTrans" cxnId="{4A7AEEC1-5021-4E4D-98B4-A87802549E52}">
      <dgm:prSet/>
      <dgm:spPr/>
      <dgm:t>
        <a:bodyPr/>
        <a:lstStyle/>
        <a:p>
          <a:endParaRPr lang="en-US"/>
        </a:p>
      </dgm:t>
    </dgm:pt>
    <dgm:pt modelId="{D340EB69-383E-457C-A924-38753BD46585}">
      <dgm:prSet/>
      <dgm:spPr/>
      <dgm:t>
        <a:bodyPr/>
        <a:lstStyle/>
        <a:p>
          <a:r>
            <a:rPr lang="en-US"/>
            <a:t>University Extension Department with State Forest Service Permission</a:t>
          </a:r>
        </a:p>
      </dgm:t>
    </dgm:pt>
    <dgm:pt modelId="{DB21C0C6-54D8-4E08-A249-0B4E4374B57F}" type="parTrans" cxnId="{713C0048-74C3-480D-86BE-C70B8A98ED84}">
      <dgm:prSet/>
      <dgm:spPr/>
      <dgm:t>
        <a:bodyPr/>
        <a:lstStyle/>
        <a:p>
          <a:endParaRPr lang="en-US"/>
        </a:p>
      </dgm:t>
    </dgm:pt>
    <dgm:pt modelId="{5F5D4ACA-E234-46FC-9B05-432472146763}" type="sibTrans" cxnId="{713C0048-74C3-480D-86BE-C70B8A98ED84}">
      <dgm:prSet/>
      <dgm:spPr/>
      <dgm:t>
        <a:bodyPr/>
        <a:lstStyle/>
        <a:p>
          <a:endParaRPr lang="en-US"/>
        </a:p>
      </dgm:t>
    </dgm:pt>
    <dgm:pt modelId="{506B9C24-967B-4A91-A4F3-CA14F31BC29B}" type="pres">
      <dgm:prSet presAssocID="{27A5BFC9-C4CA-42C9-B399-C5ADE2EF355E}" presName="hierChild1" presStyleCnt="0">
        <dgm:presLayoutVars>
          <dgm:chPref val="1"/>
          <dgm:dir/>
          <dgm:animOne val="branch"/>
          <dgm:animLvl val="lvl"/>
          <dgm:resizeHandles/>
        </dgm:presLayoutVars>
      </dgm:prSet>
      <dgm:spPr/>
    </dgm:pt>
    <dgm:pt modelId="{ED16B334-E45E-4D9D-AA82-74EB5965A182}" type="pres">
      <dgm:prSet presAssocID="{4A1B93A6-B6BF-4382-8BAA-FF62713D9516}" presName="hierRoot1" presStyleCnt="0"/>
      <dgm:spPr/>
    </dgm:pt>
    <dgm:pt modelId="{04AEB8BD-EE33-46DE-92CB-B3A585975022}" type="pres">
      <dgm:prSet presAssocID="{4A1B93A6-B6BF-4382-8BAA-FF62713D9516}" presName="composite" presStyleCnt="0"/>
      <dgm:spPr/>
    </dgm:pt>
    <dgm:pt modelId="{654B0ADC-4E7A-46A2-A40F-609609FBB72E}" type="pres">
      <dgm:prSet presAssocID="{4A1B93A6-B6BF-4382-8BAA-FF62713D9516}" presName="background" presStyleLbl="node0" presStyleIdx="0" presStyleCnt="3"/>
      <dgm:spPr/>
    </dgm:pt>
    <dgm:pt modelId="{597CFF64-08D3-4DD2-B692-DA354839B107}" type="pres">
      <dgm:prSet presAssocID="{4A1B93A6-B6BF-4382-8BAA-FF62713D9516}" presName="text" presStyleLbl="fgAcc0" presStyleIdx="0" presStyleCnt="3">
        <dgm:presLayoutVars>
          <dgm:chPref val="3"/>
        </dgm:presLayoutVars>
      </dgm:prSet>
      <dgm:spPr/>
    </dgm:pt>
    <dgm:pt modelId="{C30C3D7B-F08B-4CAC-96D1-080F7FED55C4}" type="pres">
      <dgm:prSet presAssocID="{4A1B93A6-B6BF-4382-8BAA-FF62713D9516}" presName="hierChild2" presStyleCnt="0"/>
      <dgm:spPr/>
    </dgm:pt>
    <dgm:pt modelId="{92990E4C-8B9F-426F-8097-D4B65EBD909E}" type="pres">
      <dgm:prSet presAssocID="{38521D04-87F3-4961-AFC1-90E63403BA66}" presName="hierRoot1" presStyleCnt="0"/>
      <dgm:spPr/>
    </dgm:pt>
    <dgm:pt modelId="{16946A1D-2B3E-4F77-812B-11BAE7C09C37}" type="pres">
      <dgm:prSet presAssocID="{38521D04-87F3-4961-AFC1-90E63403BA66}" presName="composite" presStyleCnt="0"/>
      <dgm:spPr/>
    </dgm:pt>
    <dgm:pt modelId="{FE711C5B-B6C6-45A7-8F92-85532E6F6649}" type="pres">
      <dgm:prSet presAssocID="{38521D04-87F3-4961-AFC1-90E63403BA66}" presName="background" presStyleLbl="node0" presStyleIdx="1" presStyleCnt="3"/>
      <dgm:spPr/>
    </dgm:pt>
    <dgm:pt modelId="{BACDFB4C-3C12-44AC-B105-4BE8F392D0EF}" type="pres">
      <dgm:prSet presAssocID="{38521D04-87F3-4961-AFC1-90E63403BA66}" presName="text" presStyleLbl="fgAcc0" presStyleIdx="1" presStyleCnt="3">
        <dgm:presLayoutVars>
          <dgm:chPref val="3"/>
        </dgm:presLayoutVars>
      </dgm:prSet>
      <dgm:spPr/>
    </dgm:pt>
    <dgm:pt modelId="{70B1C7FC-03FB-437B-B692-9954472F5BEB}" type="pres">
      <dgm:prSet presAssocID="{38521D04-87F3-4961-AFC1-90E63403BA66}" presName="hierChild2" presStyleCnt="0"/>
      <dgm:spPr/>
    </dgm:pt>
    <dgm:pt modelId="{D36E0A0C-8E5E-4F00-9C8C-BC3AF41241D6}" type="pres">
      <dgm:prSet presAssocID="{D340EB69-383E-457C-A924-38753BD46585}" presName="hierRoot1" presStyleCnt="0"/>
      <dgm:spPr/>
    </dgm:pt>
    <dgm:pt modelId="{B6E203D2-C629-46C0-88F5-659CC0F6FA3F}" type="pres">
      <dgm:prSet presAssocID="{D340EB69-383E-457C-A924-38753BD46585}" presName="composite" presStyleCnt="0"/>
      <dgm:spPr/>
    </dgm:pt>
    <dgm:pt modelId="{45D29095-92CC-40F3-9EA5-C0219BAB4BD9}" type="pres">
      <dgm:prSet presAssocID="{D340EB69-383E-457C-A924-38753BD46585}" presName="background" presStyleLbl="node0" presStyleIdx="2" presStyleCnt="3"/>
      <dgm:spPr/>
    </dgm:pt>
    <dgm:pt modelId="{9D43E3E2-1409-452D-9B0D-17D3974BFD7E}" type="pres">
      <dgm:prSet presAssocID="{D340EB69-383E-457C-A924-38753BD46585}" presName="text" presStyleLbl="fgAcc0" presStyleIdx="2" presStyleCnt="3">
        <dgm:presLayoutVars>
          <dgm:chPref val="3"/>
        </dgm:presLayoutVars>
      </dgm:prSet>
      <dgm:spPr/>
    </dgm:pt>
    <dgm:pt modelId="{53F74B20-BF47-4194-B4EE-EE5C947A3891}" type="pres">
      <dgm:prSet presAssocID="{D340EB69-383E-457C-A924-38753BD46585}" presName="hierChild2" presStyleCnt="0"/>
      <dgm:spPr/>
    </dgm:pt>
  </dgm:ptLst>
  <dgm:cxnLst>
    <dgm:cxn modelId="{713C0048-74C3-480D-86BE-C70B8A98ED84}" srcId="{27A5BFC9-C4CA-42C9-B399-C5ADE2EF355E}" destId="{D340EB69-383E-457C-A924-38753BD46585}" srcOrd="2" destOrd="0" parTransId="{DB21C0C6-54D8-4E08-A249-0B4E4374B57F}" sibTransId="{5F5D4ACA-E234-46FC-9B05-432472146763}"/>
    <dgm:cxn modelId="{35C96473-3BC7-4028-A592-B29BC4F3D56D}" type="presOf" srcId="{27A5BFC9-C4CA-42C9-B399-C5ADE2EF355E}" destId="{506B9C24-967B-4A91-A4F3-CA14F31BC29B}" srcOrd="0" destOrd="0" presId="urn:microsoft.com/office/officeart/2005/8/layout/hierarchy1"/>
    <dgm:cxn modelId="{79143974-1454-429E-8EFD-5F95A988516B}" type="presOf" srcId="{38521D04-87F3-4961-AFC1-90E63403BA66}" destId="{BACDFB4C-3C12-44AC-B105-4BE8F392D0EF}" srcOrd="0" destOrd="0" presId="urn:microsoft.com/office/officeart/2005/8/layout/hierarchy1"/>
    <dgm:cxn modelId="{627B905A-E266-4E5F-B080-0A5C39742668}" type="presOf" srcId="{D340EB69-383E-457C-A924-38753BD46585}" destId="{9D43E3E2-1409-452D-9B0D-17D3974BFD7E}" srcOrd="0" destOrd="0" presId="urn:microsoft.com/office/officeart/2005/8/layout/hierarchy1"/>
    <dgm:cxn modelId="{670C4197-043E-43E5-89B4-85024B1589AA}" srcId="{27A5BFC9-C4CA-42C9-B399-C5ADE2EF355E}" destId="{4A1B93A6-B6BF-4382-8BAA-FF62713D9516}" srcOrd="0" destOrd="0" parTransId="{9BFD9BA3-C4EA-4344-816E-FED8E05A0A5B}" sibTransId="{0763195D-09D1-456D-ACF1-AE66C83CD4A3}"/>
    <dgm:cxn modelId="{4A7AEEC1-5021-4E4D-98B4-A87802549E52}" srcId="{27A5BFC9-C4CA-42C9-B399-C5ADE2EF355E}" destId="{38521D04-87F3-4961-AFC1-90E63403BA66}" srcOrd="1" destOrd="0" parTransId="{1D97E0F0-A9BE-4FE2-9F18-279F3D64B2AF}" sibTransId="{F06FCE12-3FB5-41B0-A0B1-2F4944F525F8}"/>
    <dgm:cxn modelId="{2BF56CE7-48AD-40F9-9888-7EDAE05EC5DF}" type="presOf" srcId="{4A1B93A6-B6BF-4382-8BAA-FF62713D9516}" destId="{597CFF64-08D3-4DD2-B692-DA354839B107}" srcOrd="0" destOrd="0" presId="urn:microsoft.com/office/officeart/2005/8/layout/hierarchy1"/>
    <dgm:cxn modelId="{2705A65C-65D5-4A2F-A7A5-5CFC6A09A08C}" type="presParOf" srcId="{506B9C24-967B-4A91-A4F3-CA14F31BC29B}" destId="{ED16B334-E45E-4D9D-AA82-74EB5965A182}" srcOrd="0" destOrd="0" presId="urn:microsoft.com/office/officeart/2005/8/layout/hierarchy1"/>
    <dgm:cxn modelId="{00EFC8D2-52FE-4AED-BF29-034A32F2DCE3}" type="presParOf" srcId="{ED16B334-E45E-4D9D-AA82-74EB5965A182}" destId="{04AEB8BD-EE33-46DE-92CB-B3A585975022}" srcOrd="0" destOrd="0" presId="urn:microsoft.com/office/officeart/2005/8/layout/hierarchy1"/>
    <dgm:cxn modelId="{095AE06A-3274-417D-8A8A-16D86C02858D}" type="presParOf" srcId="{04AEB8BD-EE33-46DE-92CB-B3A585975022}" destId="{654B0ADC-4E7A-46A2-A40F-609609FBB72E}" srcOrd="0" destOrd="0" presId="urn:microsoft.com/office/officeart/2005/8/layout/hierarchy1"/>
    <dgm:cxn modelId="{F474A1F9-AD4E-4FC0-9478-3F1FCD224606}" type="presParOf" srcId="{04AEB8BD-EE33-46DE-92CB-B3A585975022}" destId="{597CFF64-08D3-4DD2-B692-DA354839B107}" srcOrd="1" destOrd="0" presId="urn:microsoft.com/office/officeart/2005/8/layout/hierarchy1"/>
    <dgm:cxn modelId="{B1B04CAD-96F3-452B-A44E-E5185E9B2BEB}" type="presParOf" srcId="{ED16B334-E45E-4D9D-AA82-74EB5965A182}" destId="{C30C3D7B-F08B-4CAC-96D1-080F7FED55C4}" srcOrd="1" destOrd="0" presId="urn:microsoft.com/office/officeart/2005/8/layout/hierarchy1"/>
    <dgm:cxn modelId="{0C60C712-AB68-4185-BE9D-C3B445B79D22}" type="presParOf" srcId="{506B9C24-967B-4A91-A4F3-CA14F31BC29B}" destId="{92990E4C-8B9F-426F-8097-D4B65EBD909E}" srcOrd="1" destOrd="0" presId="urn:microsoft.com/office/officeart/2005/8/layout/hierarchy1"/>
    <dgm:cxn modelId="{57FC530D-B01E-466F-B0D1-89F295CFD286}" type="presParOf" srcId="{92990E4C-8B9F-426F-8097-D4B65EBD909E}" destId="{16946A1D-2B3E-4F77-812B-11BAE7C09C37}" srcOrd="0" destOrd="0" presId="urn:microsoft.com/office/officeart/2005/8/layout/hierarchy1"/>
    <dgm:cxn modelId="{B42A31E1-E839-40C7-8E9A-110F9FC6150B}" type="presParOf" srcId="{16946A1D-2B3E-4F77-812B-11BAE7C09C37}" destId="{FE711C5B-B6C6-45A7-8F92-85532E6F6649}" srcOrd="0" destOrd="0" presId="urn:microsoft.com/office/officeart/2005/8/layout/hierarchy1"/>
    <dgm:cxn modelId="{734D6F8B-D25B-4BCA-86F7-179A16F04B2A}" type="presParOf" srcId="{16946A1D-2B3E-4F77-812B-11BAE7C09C37}" destId="{BACDFB4C-3C12-44AC-B105-4BE8F392D0EF}" srcOrd="1" destOrd="0" presId="urn:microsoft.com/office/officeart/2005/8/layout/hierarchy1"/>
    <dgm:cxn modelId="{FA7459B9-AFBE-4D4F-B7C6-3B7CE1C3C265}" type="presParOf" srcId="{92990E4C-8B9F-426F-8097-D4B65EBD909E}" destId="{70B1C7FC-03FB-437B-B692-9954472F5BEB}" srcOrd="1" destOrd="0" presId="urn:microsoft.com/office/officeart/2005/8/layout/hierarchy1"/>
    <dgm:cxn modelId="{E7ACE525-120C-44D0-9EC2-9CC6D494932D}" type="presParOf" srcId="{506B9C24-967B-4A91-A4F3-CA14F31BC29B}" destId="{D36E0A0C-8E5E-4F00-9C8C-BC3AF41241D6}" srcOrd="2" destOrd="0" presId="urn:microsoft.com/office/officeart/2005/8/layout/hierarchy1"/>
    <dgm:cxn modelId="{3BDDD7F6-88BC-43DB-82F2-9F1DA48062AB}" type="presParOf" srcId="{D36E0A0C-8E5E-4F00-9C8C-BC3AF41241D6}" destId="{B6E203D2-C629-46C0-88F5-659CC0F6FA3F}" srcOrd="0" destOrd="0" presId="urn:microsoft.com/office/officeart/2005/8/layout/hierarchy1"/>
    <dgm:cxn modelId="{D61CEBC5-D0D8-4631-BB84-158DD9F90EAC}" type="presParOf" srcId="{B6E203D2-C629-46C0-88F5-659CC0F6FA3F}" destId="{45D29095-92CC-40F3-9EA5-C0219BAB4BD9}" srcOrd="0" destOrd="0" presId="urn:microsoft.com/office/officeart/2005/8/layout/hierarchy1"/>
    <dgm:cxn modelId="{429C81A2-5FC0-47EC-B6F1-EFFCFD413440}" type="presParOf" srcId="{B6E203D2-C629-46C0-88F5-659CC0F6FA3F}" destId="{9D43E3E2-1409-452D-9B0D-17D3974BFD7E}" srcOrd="1" destOrd="0" presId="urn:microsoft.com/office/officeart/2005/8/layout/hierarchy1"/>
    <dgm:cxn modelId="{4392CB59-24A2-476B-B037-727A6DCF600A}" type="presParOf" srcId="{D36E0A0C-8E5E-4F00-9C8C-BC3AF41241D6}" destId="{53F74B20-BF47-4194-B4EE-EE5C947A389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B0ADC-4E7A-46A2-A40F-609609FBB72E}">
      <dsp:nvSpPr>
        <dsp:cNvPr id="0" name=""/>
        <dsp:cNvSpPr/>
      </dsp:nvSpPr>
      <dsp:spPr>
        <a:xfrm>
          <a:off x="0" y="492962"/>
          <a:ext cx="2700336" cy="17147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7CFF64-08D3-4DD2-B692-DA354839B107}">
      <dsp:nvSpPr>
        <dsp:cNvPr id="0" name=""/>
        <dsp:cNvSpPr/>
      </dsp:nvSpPr>
      <dsp:spPr>
        <a:xfrm>
          <a:off x="300037" y="777998"/>
          <a:ext cx="2700336" cy="17147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States and federally recognized Indian Tribes</a:t>
          </a:r>
        </a:p>
      </dsp:txBody>
      <dsp:txXfrm>
        <a:off x="350259" y="828220"/>
        <a:ext cx="2599892" cy="1614269"/>
      </dsp:txXfrm>
    </dsp:sp>
    <dsp:sp modelId="{FE711C5B-B6C6-45A7-8F92-85532E6F6649}">
      <dsp:nvSpPr>
        <dsp:cNvPr id="0" name=""/>
        <dsp:cNvSpPr/>
      </dsp:nvSpPr>
      <dsp:spPr>
        <a:xfrm>
          <a:off x="3300411" y="492962"/>
          <a:ext cx="2700336" cy="17147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CDFB4C-3C12-44AC-B105-4BE8F392D0EF}">
      <dsp:nvSpPr>
        <dsp:cNvPr id="0" name=""/>
        <dsp:cNvSpPr/>
      </dsp:nvSpPr>
      <dsp:spPr>
        <a:xfrm>
          <a:off x="3600448" y="777998"/>
          <a:ext cx="2700336" cy="17147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Loggers and others working in forested areas</a:t>
          </a:r>
        </a:p>
      </dsp:txBody>
      <dsp:txXfrm>
        <a:off x="3650670" y="828220"/>
        <a:ext cx="2599892" cy="1614269"/>
      </dsp:txXfrm>
    </dsp:sp>
    <dsp:sp modelId="{45D29095-92CC-40F3-9EA5-C0219BAB4BD9}">
      <dsp:nvSpPr>
        <dsp:cNvPr id="0" name=""/>
        <dsp:cNvSpPr/>
      </dsp:nvSpPr>
      <dsp:spPr>
        <a:xfrm>
          <a:off x="6600822" y="492962"/>
          <a:ext cx="2700336" cy="17147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43E3E2-1409-452D-9B0D-17D3974BFD7E}">
      <dsp:nvSpPr>
        <dsp:cNvPr id="0" name=""/>
        <dsp:cNvSpPr/>
      </dsp:nvSpPr>
      <dsp:spPr>
        <a:xfrm>
          <a:off x="6900860" y="777998"/>
          <a:ext cx="2700336" cy="17147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University Extension Department with State Forest Service Permission</a:t>
          </a:r>
        </a:p>
      </dsp:txBody>
      <dsp:txXfrm>
        <a:off x="6951082" y="828220"/>
        <a:ext cx="2599892" cy="16142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dirty="0"/>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4/13/2025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0400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46037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9462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3779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05778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7349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8250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540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6288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4/13/2025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167611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dirty="0"/>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766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4/13/2025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1288456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1746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8183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85901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0092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dirty="0"/>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35833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4/13/2025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9902849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hyperlink" Target="mailto:Kyloggingbridge@uky.edu"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hyperlink" Target="mailto:Michael.ammerman@uky.edu"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dirty="0"/>
              <a:t>Assessing the Economic, Environmental, and Public Engagement Impacts of the Kentucky Logging Bridge Program</a:t>
            </a:r>
          </a:p>
        </p:txBody>
      </p:sp>
      <p:sp>
        <p:nvSpPr>
          <p:cNvPr id="6" name="Text Placeholder 3">
            <a:extLst>
              <a:ext uri="{FF2B5EF4-FFF2-40B4-BE49-F238E27FC236}">
                <a16:creationId xmlns:a16="http://schemas.microsoft.com/office/drawing/2014/main" id="{CB1E938D-41BC-0A32-7205-99B92107F11C}"/>
              </a:ext>
            </a:extLst>
          </p:cNvPr>
          <p:cNvSpPr>
            <a:spLocks noGrp="1"/>
          </p:cNvSpPr>
          <p:nvPr>
            <p:ph type="body" sz="half" idx="2"/>
          </p:nvPr>
        </p:nvSpPr>
        <p:spPr/>
        <p:txBody>
          <a:bodyPr/>
          <a:lstStyle/>
          <a:p>
            <a:r>
              <a:rPr lang="en-US" dirty="0"/>
              <a:t>Michael J Ammerman – University of Kentucky Forestry Extension Associate</a:t>
            </a:r>
          </a:p>
          <a:p>
            <a:endParaRPr lang="en-US" dirty="0"/>
          </a:p>
        </p:txBody>
      </p:sp>
      <p:sp>
        <p:nvSpPr>
          <p:cNvPr id="7" name="Date Placeholder 4">
            <a:extLst>
              <a:ext uri="{FF2B5EF4-FFF2-40B4-BE49-F238E27FC236}">
                <a16:creationId xmlns:a16="http://schemas.microsoft.com/office/drawing/2014/main" id="{7766F449-5A8E-2001-8564-7959FDA86D1A}"/>
              </a:ext>
            </a:extLst>
          </p:cNvPr>
          <p:cNvSpPr>
            <a:spLocks noGrp="1"/>
          </p:cNvSpPr>
          <p:nvPr>
            <p:ph type="dt" sz="half" idx="10"/>
          </p:nvPr>
        </p:nvSpPr>
        <p:spPr/>
        <p:txBody>
          <a:bodyPr/>
          <a:lstStyle/>
          <a:p>
            <a:pPr>
              <a:spcAft>
                <a:spcPts val="600"/>
              </a:spcAft>
            </a:pPr>
            <a:fld id="{C47A2496-221C-4BD8-A1A5-B2AF68A616A3}" type="datetime1">
              <a:rPr lang="en-US"/>
              <a:pPr>
                <a:spcAft>
                  <a:spcPts val="600"/>
                </a:spcAft>
              </a:pPr>
              <a:t>4/13/2025</a:t>
            </a:fld>
            <a:endParaRPr lang="en-US"/>
          </a:p>
        </p:txBody>
      </p:sp>
      <p:sp>
        <p:nvSpPr>
          <p:cNvPr id="8" name="Footer Placeholder 5">
            <a:extLst>
              <a:ext uri="{FF2B5EF4-FFF2-40B4-BE49-F238E27FC236}">
                <a16:creationId xmlns:a16="http://schemas.microsoft.com/office/drawing/2014/main" id="{637CB712-0BBB-D692-1846-DA0C2BB37048}"/>
              </a:ext>
            </a:extLst>
          </p:cNvPr>
          <p:cNvSpPr>
            <a:spLocks noGrp="1"/>
          </p:cNvSpPr>
          <p:nvPr>
            <p:ph type="ftr" sz="quarter" idx="11"/>
          </p:nvPr>
        </p:nvSpPr>
        <p:spPr/>
        <p:txBody>
          <a:bodyPr/>
          <a:lstStyle/>
          <a:p>
            <a:pPr>
              <a:spcAft>
                <a:spcPts val="600"/>
              </a:spcAft>
            </a:pPr>
            <a:r>
              <a:rPr lang="en-US"/>
              <a:t>
              </a:t>
            </a:r>
          </a:p>
        </p:txBody>
      </p:sp>
      <p:sp>
        <p:nvSpPr>
          <p:cNvPr id="10" name="Slide Number Placeholder 6">
            <a:extLst>
              <a:ext uri="{FF2B5EF4-FFF2-40B4-BE49-F238E27FC236}">
                <a16:creationId xmlns:a16="http://schemas.microsoft.com/office/drawing/2014/main" id="{E76F2F06-0A31-FBC5-0B30-F2D4D4E2553C}"/>
              </a:ext>
            </a:extLst>
          </p:cNvPr>
          <p:cNvSpPr>
            <a:spLocks noGrp="1"/>
          </p:cNvSpPr>
          <p:nvPr>
            <p:ph type="sldNum" sz="quarter" idx="12"/>
          </p:nvPr>
        </p:nvSpPr>
        <p:spPr/>
        <p:txBody>
          <a:bodyPr/>
          <a:lstStyle/>
          <a:p>
            <a:pPr>
              <a:spcAft>
                <a:spcPts val="600"/>
              </a:spcAft>
            </a:pPr>
            <a:fld id="{6E91CC32-6A6B-4E2E-BBA1-6864F305DA26}" type="slidenum">
              <a:rPr lang="en-US" dirty="0"/>
              <a:pPr>
                <a:spcAft>
                  <a:spcPts val="600"/>
                </a:spcAft>
              </a:pPr>
              <a:t>1</a:t>
            </a:fld>
            <a:endParaRPr lang="en-US"/>
          </a:p>
        </p:txBody>
      </p:sp>
      <p:pic>
        <p:nvPicPr>
          <p:cNvPr id="4" name="Picture 3"/>
          <p:cNvPicPr>
            <a:picLocks noChangeAspect="1"/>
          </p:cNvPicPr>
          <p:nvPr/>
        </p:nvPicPr>
        <p:blipFill>
          <a:blip r:embed="rId2"/>
          <a:stretch>
            <a:fillRect/>
          </a:stretch>
        </p:blipFill>
        <p:spPr>
          <a:xfrm>
            <a:off x="7538102" y="1880347"/>
            <a:ext cx="3928319" cy="3814482"/>
          </a:xfrm>
          <a:prstGeom prst="rect">
            <a:avLst/>
          </a:prstGeom>
          <a:noFill/>
        </p:spPr>
      </p:pic>
    </p:spTree>
    <p:extLst>
      <p:ext uri="{BB962C8B-B14F-4D97-AF65-F5344CB8AC3E}">
        <p14:creationId xmlns:p14="http://schemas.microsoft.com/office/powerpoint/2010/main" val="3619715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96DF-1165-0084-4908-5FACA6E53B59}"/>
              </a:ext>
            </a:extLst>
          </p:cNvPr>
          <p:cNvSpPr>
            <a:spLocks noGrp="1"/>
          </p:cNvSpPr>
          <p:nvPr>
            <p:ph type="title"/>
          </p:nvPr>
        </p:nvSpPr>
        <p:spPr/>
        <p:txBody>
          <a:bodyPr/>
          <a:lstStyle/>
          <a:p>
            <a:r>
              <a:rPr lang="en-US" dirty="0"/>
              <a:t>Culverts</a:t>
            </a:r>
          </a:p>
        </p:txBody>
      </p:sp>
      <p:pic>
        <p:nvPicPr>
          <p:cNvPr id="4" name="Content Placeholder 3">
            <a:extLst>
              <a:ext uri="{FF2B5EF4-FFF2-40B4-BE49-F238E27FC236}">
                <a16:creationId xmlns:a16="http://schemas.microsoft.com/office/drawing/2014/main" id="{C91EBBD8-635E-851E-6B54-71D9EA0BC6B7}"/>
              </a:ext>
            </a:extLst>
          </p:cNvPr>
          <p:cNvPicPr>
            <a:picLocks noGrp="1" noChangeAspect="1"/>
          </p:cNvPicPr>
          <p:nvPr>
            <p:ph idx="1"/>
          </p:nvPr>
        </p:nvPicPr>
        <p:blipFill>
          <a:blip r:embed="rId2"/>
          <a:stretch>
            <a:fillRect/>
          </a:stretch>
        </p:blipFill>
        <p:spPr>
          <a:xfrm>
            <a:off x="1295402" y="2612465"/>
            <a:ext cx="4989874" cy="3317875"/>
          </a:xfrm>
          <a:prstGeom prst="rect">
            <a:avLst/>
          </a:prstGeom>
        </p:spPr>
      </p:pic>
      <p:pic>
        <p:nvPicPr>
          <p:cNvPr id="5" name="Picture 4">
            <a:extLst>
              <a:ext uri="{FF2B5EF4-FFF2-40B4-BE49-F238E27FC236}">
                <a16:creationId xmlns:a16="http://schemas.microsoft.com/office/drawing/2014/main" id="{DE72DED8-2448-2BC7-9131-D745E906BA8A}"/>
              </a:ext>
            </a:extLst>
          </p:cNvPr>
          <p:cNvPicPr>
            <a:picLocks noChangeAspect="1"/>
          </p:cNvPicPr>
          <p:nvPr/>
        </p:nvPicPr>
        <p:blipFill>
          <a:blip r:embed="rId3"/>
          <a:stretch>
            <a:fillRect/>
          </a:stretch>
        </p:blipFill>
        <p:spPr>
          <a:xfrm>
            <a:off x="6565804" y="2612465"/>
            <a:ext cx="4641366" cy="3317875"/>
          </a:xfrm>
          <a:prstGeom prst="rect">
            <a:avLst/>
          </a:prstGeom>
        </p:spPr>
      </p:pic>
    </p:spTree>
    <p:extLst>
      <p:ext uri="{BB962C8B-B14F-4D97-AF65-F5344CB8AC3E}">
        <p14:creationId xmlns:p14="http://schemas.microsoft.com/office/powerpoint/2010/main" val="1415453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FD43A-DC3D-E5BC-78DA-2E62FABF7B9A}"/>
              </a:ext>
            </a:extLst>
          </p:cNvPr>
          <p:cNvSpPr>
            <a:spLocks noGrp="1"/>
          </p:cNvSpPr>
          <p:nvPr>
            <p:ph type="title"/>
          </p:nvPr>
        </p:nvSpPr>
        <p:spPr/>
        <p:txBody>
          <a:bodyPr>
            <a:normAutofit fontScale="90000"/>
          </a:bodyPr>
          <a:lstStyle/>
          <a:p>
            <a:r>
              <a:rPr lang="en-US" b="1" dirty="0"/>
              <a:t>Skidder Crossing</a:t>
            </a:r>
            <a:br>
              <a:rPr lang="en-US" b="1" dirty="0"/>
            </a:br>
            <a:r>
              <a:rPr lang="en-US" sz="4400" b="1" dirty="0"/>
              <a:t>(headwater streams) </a:t>
            </a:r>
            <a:endParaRPr lang="en-US" dirty="0"/>
          </a:p>
        </p:txBody>
      </p:sp>
      <p:pic>
        <p:nvPicPr>
          <p:cNvPr id="4" name="Content Placeholder 3">
            <a:extLst>
              <a:ext uri="{FF2B5EF4-FFF2-40B4-BE49-F238E27FC236}">
                <a16:creationId xmlns:a16="http://schemas.microsoft.com/office/drawing/2014/main" id="{30D00365-95CB-A345-E6C6-362BA91D2C7F}"/>
              </a:ext>
            </a:extLst>
          </p:cNvPr>
          <p:cNvPicPr>
            <a:picLocks noGrp="1" noChangeAspect="1"/>
          </p:cNvPicPr>
          <p:nvPr>
            <p:ph idx="1"/>
          </p:nvPr>
        </p:nvPicPr>
        <p:blipFill>
          <a:blip r:embed="rId2"/>
          <a:stretch>
            <a:fillRect/>
          </a:stretch>
        </p:blipFill>
        <p:spPr>
          <a:xfrm>
            <a:off x="3561081" y="2557463"/>
            <a:ext cx="5069837" cy="3317875"/>
          </a:xfrm>
          <a:prstGeom prst="rect">
            <a:avLst/>
          </a:prstGeom>
        </p:spPr>
      </p:pic>
    </p:spTree>
    <p:extLst>
      <p:ext uri="{BB962C8B-B14F-4D97-AF65-F5344CB8AC3E}">
        <p14:creationId xmlns:p14="http://schemas.microsoft.com/office/powerpoint/2010/main" val="4160757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60159-1956-3CD1-7B19-B9C1F4079B14}"/>
              </a:ext>
            </a:extLst>
          </p:cNvPr>
          <p:cNvSpPr>
            <a:spLocks noGrp="1"/>
          </p:cNvSpPr>
          <p:nvPr>
            <p:ph type="title"/>
          </p:nvPr>
        </p:nvSpPr>
        <p:spPr/>
        <p:txBody>
          <a:bodyPr anchor="t">
            <a:normAutofit/>
          </a:bodyPr>
          <a:lstStyle/>
          <a:p>
            <a:r>
              <a:rPr lang="en-US" dirty="0"/>
              <a:t>Kentucky Logging Bridges Program</a:t>
            </a:r>
          </a:p>
        </p:txBody>
      </p:sp>
      <p:sp>
        <p:nvSpPr>
          <p:cNvPr id="3" name="Content Placeholder 2">
            <a:extLst>
              <a:ext uri="{FF2B5EF4-FFF2-40B4-BE49-F238E27FC236}">
                <a16:creationId xmlns:a16="http://schemas.microsoft.com/office/drawing/2014/main" id="{D820EDA5-A38A-B682-230A-E74A8C64D538}"/>
              </a:ext>
            </a:extLst>
          </p:cNvPr>
          <p:cNvSpPr>
            <a:spLocks noGrp="1"/>
          </p:cNvSpPr>
          <p:nvPr>
            <p:ph sz="half" idx="1"/>
          </p:nvPr>
        </p:nvSpPr>
        <p:spPr>
          <a:xfrm>
            <a:off x="917448" y="2414644"/>
            <a:ext cx="7273244" cy="3545449"/>
          </a:xfrm>
        </p:spPr>
        <p:txBody>
          <a:bodyPr vert="horz" lIns="91440" tIns="45720" rIns="91440" bIns="45720" rtlCol="0" anchor="t">
            <a:noAutofit/>
          </a:bodyPr>
          <a:lstStyle/>
          <a:p>
            <a:r>
              <a:rPr lang="en-US" b="1" dirty="0"/>
              <a:t>1.5 - 2 million dollars over three years</a:t>
            </a:r>
          </a:p>
          <a:p>
            <a:r>
              <a:rPr lang="en-US" b="1" dirty="0"/>
              <a:t>Rent to own program</a:t>
            </a:r>
          </a:p>
          <a:p>
            <a:r>
              <a:rPr lang="en-US" b="1" dirty="0"/>
              <a:t>Stationed at the RCARS Wood Center in Jackson KY </a:t>
            </a:r>
          </a:p>
          <a:p>
            <a:r>
              <a:rPr lang="en-US" b="1" dirty="0"/>
              <a:t>Supports water quality</a:t>
            </a:r>
          </a:p>
          <a:p>
            <a:pPr lvl="1">
              <a:buFont typeface="Courier New" panose="020B0604020202020204" pitchFamily="34" charset="0"/>
              <a:buChar char="o"/>
            </a:pPr>
            <a:r>
              <a:rPr lang="en-US" sz="2400" i="0" dirty="0"/>
              <a:t>Elevated stream crossings reduce suspended sediment by over 90%</a:t>
            </a:r>
            <a:endParaRPr lang="en-US" sz="2400" dirty="0"/>
          </a:p>
          <a:p>
            <a:pPr lvl="1">
              <a:buSzPct val="114999"/>
              <a:buFont typeface="Courier New" panose="020B0604020202020204" pitchFamily="34" charset="0"/>
              <a:buChar char="o"/>
            </a:pPr>
            <a:r>
              <a:rPr lang="en-US" sz="2400" i="0" dirty="0"/>
              <a:t>Supports proper SMZ’s for threatened and endangered species</a:t>
            </a:r>
            <a:endParaRPr lang="en-US"/>
          </a:p>
          <a:p>
            <a:endParaRPr lang="en-US" sz="1900"/>
          </a:p>
        </p:txBody>
      </p:sp>
      <p:sp>
        <p:nvSpPr>
          <p:cNvPr id="6" name="Date Placeholder 4">
            <a:extLst>
              <a:ext uri="{FF2B5EF4-FFF2-40B4-BE49-F238E27FC236}">
                <a16:creationId xmlns:a16="http://schemas.microsoft.com/office/drawing/2014/main" id="{FE7F5C67-31B4-3A79-E038-ABA330367FAA}"/>
              </a:ext>
            </a:extLst>
          </p:cNvPr>
          <p:cNvSpPr>
            <a:spLocks noGrp="1"/>
          </p:cNvSpPr>
          <p:nvPr>
            <p:ph type="dt" sz="half" idx="10"/>
          </p:nvPr>
        </p:nvSpPr>
        <p:spPr/>
        <p:txBody>
          <a:bodyPr/>
          <a:lstStyle/>
          <a:p>
            <a:pPr>
              <a:spcAft>
                <a:spcPts val="600"/>
              </a:spcAft>
            </a:pPr>
            <a:fld id="{02454109-2681-4563-9206-CE0FE2A28B42}" type="datetime1">
              <a:rPr lang="en-US"/>
              <a:pPr>
                <a:spcAft>
                  <a:spcPts val="600"/>
                </a:spcAft>
              </a:pPr>
              <a:t>4/13/2025</a:t>
            </a:fld>
            <a:endParaRPr lang="en-US"/>
          </a:p>
        </p:txBody>
      </p:sp>
      <p:sp>
        <p:nvSpPr>
          <p:cNvPr id="7" name="Footer Placeholder 5">
            <a:extLst>
              <a:ext uri="{FF2B5EF4-FFF2-40B4-BE49-F238E27FC236}">
                <a16:creationId xmlns:a16="http://schemas.microsoft.com/office/drawing/2014/main" id="{85A01721-2690-7111-FADA-8055B8B9AC52}"/>
              </a:ext>
            </a:extLst>
          </p:cNvPr>
          <p:cNvSpPr>
            <a:spLocks noGrp="1"/>
          </p:cNvSpPr>
          <p:nvPr>
            <p:ph type="ftr" sz="quarter" idx="11"/>
          </p:nvPr>
        </p:nvSpPr>
        <p:spPr/>
        <p:txBody>
          <a:bodyPr/>
          <a:lstStyle/>
          <a:p>
            <a:pPr>
              <a:spcAft>
                <a:spcPts val="600"/>
              </a:spcAft>
            </a:pPr>
            <a:r>
              <a:rPr lang="en-US"/>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2232" y="2568308"/>
            <a:ext cx="3182609" cy="3115377"/>
          </a:xfrm>
          <a:prstGeom prst="rect">
            <a:avLst/>
          </a:prstGeom>
          <a:noFill/>
        </p:spPr>
      </p:pic>
    </p:spTree>
    <p:extLst>
      <p:ext uri="{BB962C8B-B14F-4D97-AF65-F5344CB8AC3E}">
        <p14:creationId xmlns:p14="http://schemas.microsoft.com/office/powerpoint/2010/main" val="2700061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72137" y="679573"/>
            <a:ext cx="9601196" cy="1303867"/>
          </a:xfrm>
        </p:spPr>
        <p:txBody>
          <a:bodyPr>
            <a:normAutofit/>
          </a:bodyPr>
          <a:lstStyle/>
          <a:p>
            <a:pPr>
              <a:lnSpc>
                <a:spcPct val="90000"/>
              </a:lnSpc>
            </a:pPr>
            <a:r>
              <a:rPr lang="en-US" sz="4100"/>
              <a:t>Structure – The Kentucky Logging Bridge Program</a:t>
            </a:r>
          </a:p>
        </p:txBody>
      </p:sp>
      <p:sp>
        <p:nvSpPr>
          <p:cNvPr id="19" name="Content Placeholder 2"/>
          <p:cNvSpPr>
            <a:spLocks noGrp="1"/>
          </p:cNvSpPr>
          <p:nvPr>
            <p:ph idx="1"/>
          </p:nvPr>
        </p:nvSpPr>
        <p:spPr/>
        <p:txBody>
          <a:bodyPr vert="horz" lIns="91440" tIns="45720" rIns="91440" bIns="45720" rtlCol="0" anchor="t">
            <a:noAutofit/>
          </a:bodyPr>
          <a:lstStyle/>
          <a:p>
            <a:pPr>
              <a:lnSpc>
                <a:spcPct val="90000"/>
              </a:lnSpc>
            </a:pPr>
            <a:r>
              <a:rPr lang="en-US" sz="2800" b="1" dirty="0"/>
              <a:t>We will be offering bridges of varying lengths to loggers at a subsidized cost of 25% the total bridge cost.</a:t>
            </a:r>
          </a:p>
          <a:p>
            <a:pPr>
              <a:lnSpc>
                <a:spcPct val="90000"/>
              </a:lnSpc>
            </a:pPr>
            <a:r>
              <a:rPr lang="en-US" b="1" dirty="0"/>
              <a:t>Bridge Lengths</a:t>
            </a:r>
          </a:p>
          <a:p>
            <a:pPr lvl="1">
              <a:lnSpc>
                <a:spcPct val="90000"/>
              </a:lnSpc>
            </a:pPr>
            <a:r>
              <a:rPr lang="en-US" sz="2400" dirty="0"/>
              <a:t>18 foot bridges sold at 106 dollars a section or 300 dollars for 3 sections</a:t>
            </a:r>
          </a:p>
          <a:p>
            <a:pPr lvl="1">
              <a:lnSpc>
                <a:spcPct val="90000"/>
              </a:lnSpc>
            </a:pPr>
            <a:r>
              <a:rPr lang="en-US" sz="2400" dirty="0"/>
              <a:t>20 foot bridges sold at 200 dollars a section or 600 dollars for 3 sections</a:t>
            </a:r>
          </a:p>
          <a:p>
            <a:pPr lvl="1">
              <a:lnSpc>
                <a:spcPct val="90000"/>
              </a:lnSpc>
            </a:pPr>
            <a:r>
              <a:rPr lang="en-US" sz="2400" dirty="0"/>
              <a:t>24 foot bridges sold at 300 dollars a section or 800 dollars for 3 section</a:t>
            </a:r>
          </a:p>
          <a:p>
            <a:pPr lvl="1">
              <a:lnSpc>
                <a:spcPct val="90000"/>
              </a:lnSpc>
            </a:pPr>
            <a:r>
              <a:rPr lang="en-US" sz="2400" dirty="0"/>
              <a:t>30 foot bridges will be sold at market rate.</a:t>
            </a:r>
          </a:p>
          <a:p>
            <a:pPr lvl="1">
              <a:lnSpc>
                <a:spcPct val="90000"/>
              </a:lnSpc>
              <a:buSzPct val="114999"/>
            </a:pPr>
            <a:r>
              <a:rPr lang="en-US" sz="2400" dirty="0"/>
              <a:t>Bridges will be stored at 4 different locations throughout the state</a:t>
            </a:r>
          </a:p>
        </p:txBody>
      </p:sp>
    </p:spTree>
    <p:extLst>
      <p:ext uri="{BB962C8B-B14F-4D97-AF65-F5344CB8AC3E}">
        <p14:creationId xmlns:p14="http://schemas.microsoft.com/office/powerpoint/2010/main" val="3421536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55CD-C905-2CA0-93D9-6DCD68EDE092}"/>
              </a:ext>
            </a:extLst>
          </p:cNvPr>
          <p:cNvSpPr>
            <a:spLocks noGrp="1"/>
          </p:cNvSpPr>
          <p:nvPr>
            <p:ph type="title"/>
          </p:nvPr>
        </p:nvSpPr>
        <p:spPr/>
        <p:txBody>
          <a:bodyPr/>
          <a:lstStyle/>
          <a:p>
            <a:r>
              <a:rPr lang="en-US" dirty="0"/>
              <a:t>Bridges </a:t>
            </a:r>
          </a:p>
        </p:txBody>
      </p:sp>
      <p:pic>
        <p:nvPicPr>
          <p:cNvPr id="4" name="Content Placeholder 3" descr="A stack of wood planks&#10;&#10;AI-generated content may be incorrect.">
            <a:extLst>
              <a:ext uri="{FF2B5EF4-FFF2-40B4-BE49-F238E27FC236}">
                <a16:creationId xmlns:a16="http://schemas.microsoft.com/office/drawing/2014/main" id="{C844EFE6-827A-41FE-BC7D-5554F8045C6D}"/>
              </a:ext>
            </a:extLst>
          </p:cNvPr>
          <p:cNvPicPr>
            <a:picLocks noGrp="1" noChangeAspect="1"/>
          </p:cNvPicPr>
          <p:nvPr>
            <p:ph idx="1"/>
          </p:nvPr>
        </p:nvPicPr>
        <p:blipFill>
          <a:blip r:embed="rId2"/>
          <a:stretch>
            <a:fillRect/>
          </a:stretch>
        </p:blipFill>
        <p:spPr>
          <a:xfrm>
            <a:off x="4025442" y="3293102"/>
            <a:ext cx="3295165" cy="2647344"/>
          </a:xfrm>
        </p:spPr>
      </p:pic>
      <p:pic>
        <p:nvPicPr>
          <p:cNvPr id="5" name="Picture 4" descr="A stack of wood planks&#10;&#10;AI-generated content may be incorrect.">
            <a:extLst>
              <a:ext uri="{FF2B5EF4-FFF2-40B4-BE49-F238E27FC236}">
                <a16:creationId xmlns:a16="http://schemas.microsoft.com/office/drawing/2014/main" id="{6E357B03-72A6-5421-9031-59535DBB40B3}"/>
              </a:ext>
            </a:extLst>
          </p:cNvPr>
          <p:cNvPicPr>
            <a:picLocks noChangeAspect="1"/>
          </p:cNvPicPr>
          <p:nvPr/>
        </p:nvPicPr>
        <p:blipFill>
          <a:blip r:embed="rId3"/>
          <a:stretch>
            <a:fillRect/>
          </a:stretch>
        </p:blipFill>
        <p:spPr>
          <a:xfrm>
            <a:off x="7516676" y="3293390"/>
            <a:ext cx="3900408" cy="2647630"/>
          </a:xfrm>
          <a:prstGeom prst="rect">
            <a:avLst/>
          </a:prstGeom>
        </p:spPr>
      </p:pic>
      <p:pic>
        <p:nvPicPr>
          <p:cNvPr id="6" name="Picture 5" descr="A stack of wood planks&#10;&#10;AI-generated content may be incorrect.">
            <a:extLst>
              <a:ext uri="{FF2B5EF4-FFF2-40B4-BE49-F238E27FC236}">
                <a16:creationId xmlns:a16="http://schemas.microsoft.com/office/drawing/2014/main" id="{14478735-79C1-E308-F118-FD3BF588109F}"/>
              </a:ext>
            </a:extLst>
          </p:cNvPr>
          <p:cNvPicPr>
            <a:picLocks noChangeAspect="1"/>
          </p:cNvPicPr>
          <p:nvPr/>
        </p:nvPicPr>
        <p:blipFill>
          <a:blip r:embed="rId4"/>
          <a:stretch>
            <a:fillRect/>
          </a:stretch>
        </p:blipFill>
        <p:spPr>
          <a:xfrm>
            <a:off x="616704" y="3290162"/>
            <a:ext cx="3299849" cy="2589508"/>
          </a:xfrm>
          <a:prstGeom prst="rect">
            <a:avLst/>
          </a:prstGeom>
        </p:spPr>
      </p:pic>
    </p:spTree>
    <p:extLst>
      <p:ext uri="{BB962C8B-B14F-4D97-AF65-F5344CB8AC3E}">
        <p14:creationId xmlns:p14="http://schemas.microsoft.com/office/powerpoint/2010/main" val="23864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map of a delivery area&#10;&#10;AI-generated content may be incorrect.">
            <a:extLst>
              <a:ext uri="{FF2B5EF4-FFF2-40B4-BE49-F238E27FC236}">
                <a16:creationId xmlns:a16="http://schemas.microsoft.com/office/drawing/2014/main" id="{2F192F7C-81A1-EF91-49A2-2B57853DEA8E}"/>
              </a:ext>
            </a:extLst>
          </p:cNvPr>
          <p:cNvPicPr>
            <a:picLocks noGrp="1" noChangeAspect="1"/>
          </p:cNvPicPr>
          <p:nvPr>
            <p:ph idx="1"/>
          </p:nvPr>
        </p:nvPicPr>
        <p:blipFill>
          <a:blip r:embed="rId2"/>
          <a:stretch>
            <a:fillRect/>
          </a:stretch>
        </p:blipFill>
        <p:spPr>
          <a:xfrm>
            <a:off x="1914564" y="1058905"/>
            <a:ext cx="8460096" cy="4740190"/>
          </a:xfrm>
        </p:spPr>
      </p:pic>
    </p:spTree>
    <p:extLst>
      <p:ext uri="{BB962C8B-B14F-4D97-AF65-F5344CB8AC3E}">
        <p14:creationId xmlns:p14="http://schemas.microsoft.com/office/powerpoint/2010/main" val="211939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vert="horz" lIns="91440" tIns="45720" rIns="91440" bIns="45720" rtlCol="0" anchor="ctr">
            <a:normAutofit/>
          </a:bodyPr>
          <a:lstStyle/>
          <a:p>
            <a:r>
              <a:rPr lang="en-US" sz="4400" dirty="0">
                <a:solidFill>
                  <a:srgbClr val="262626"/>
                </a:solidFill>
              </a:rPr>
              <a:t>How is this Project Funded</a:t>
            </a:r>
          </a:p>
        </p:txBody>
      </p:sp>
      <p:sp>
        <p:nvSpPr>
          <p:cNvPr id="3" name="Content Placeholder 2"/>
          <p:cNvSpPr>
            <a:spLocks noGrp="1"/>
          </p:cNvSpPr>
          <p:nvPr>
            <p:ph type="body" sz="half" idx="2"/>
          </p:nvPr>
        </p:nvSpPr>
        <p:spPr>
          <a:xfrm>
            <a:off x="1295402" y="2556932"/>
            <a:ext cx="6256866" cy="3318936"/>
          </a:xfrm>
        </p:spPr>
        <p:txBody>
          <a:bodyPr vert="horz" lIns="91440" tIns="45720" rIns="91440" bIns="45720" rtlCol="0" anchor="t">
            <a:normAutofit/>
          </a:bodyPr>
          <a:lstStyle/>
          <a:p>
            <a:pPr algn="l">
              <a:buFont typeface="Arial"/>
              <a:buChar char="•"/>
            </a:pPr>
            <a:r>
              <a:rPr lang="en-US" sz="2400" dirty="0">
                <a:solidFill>
                  <a:srgbClr val="262626"/>
                </a:solidFill>
              </a:rPr>
              <a:t>The US Forest Service (USFS) Temporary Bridge Funding Opportunity Program (NOFO) through Wood Innovations provides grants for temporary bridge rental, loan, or cost-share programs. The program's goal is to protect water resources and reduce water quality degradation during forestry operations. </a:t>
            </a:r>
          </a:p>
        </p:txBody>
      </p:sp>
      <p:sp>
        <p:nvSpPr>
          <p:cNvPr id="9" name="Date Placeholder 4">
            <a:extLst>
              <a:ext uri="{FF2B5EF4-FFF2-40B4-BE49-F238E27FC236}">
                <a16:creationId xmlns:a16="http://schemas.microsoft.com/office/drawing/2014/main" id="{8BB58231-FF9E-44F3-5294-62AFD041C626}"/>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5862DB04-C499-4E73-9A1D-C50AF58C6CEE}" type="datetime1">
              <a:rPr lang="en-US">
                <a:solidFill>
                  <a:srgbClr val="000000"/>
                </a:solidFill>
              </a:rPr>
              <a:pPr defTabSz="914400">
                <a:spcAft>
                  <a:spcPts val="600"/>
                </a:spcAft>
              </a:pPr>
              <a:t>4/13/2025</a:t>
            </a:fld>
            <a:endParaRPr lang="en-US">
              <a:solidFill>
                <a:srgbClr val="000000"/>
              </a:solidFill>
            </a:endParaRPr>
          </a:p>
        </p:txBody>
      </p:sp>
      <p:sp>
        <p:nvSpPr>
          <p:cNvPr id="11" name="Footer Placeholder 5">
            <a:extLst>
              <a:ext uri="{FF2B5EF4-FFF2-40B4-BE49-F238E27FC236}">
                <a16:creationId xmlns:a16="http://schemas.microsoft.com/office/drawing/2014/main" id="{5D8F6B67-5414-B0FB-D2B6-04CE098D5017}"/>
              </a:ext>
            </a:extLst>
          </p:cNvPr>
          <p:cNvSpPr>
            <a:spLocks noGrp="1"/>
          </p:cNvSpPr>
          <p:nvPr>
            <p:ph type="ftr" sz="quarter" idx="11"/>
          </p:nvPr>
        </p:nvSpPr>
        <p:spPr/>
        <p:txBody>
          <a:bodyPr vert="horz" lIns="91440" tIns="45720" rIns="91440" bIns="45720" rtlCol="0" anchor="ctr">
            <a:normAutofit/>
          </a:bodyPr>
          <a:lstStyle/>
          <a:p>
            <a:pPr defTabSz="914400">
              <a:lnSpc>
                <a:spcPct val="90000"/>
              </a:lnSpc>
              <a:spcAft>
                <a:spcPts val="600"/>
              </a:spcAft>
            </a:pPr>
            <a:r>
              <a:rPr lang="en-US" sz="400" b="0" i="0" kern="1200">
                <a:solidFill>
                  <a:srgbClr val="000000"/>
                </a:solidFill>
                <a:effectLst/>
                <a:latin typeface="+mn-lt"/>
                <a:ea typeface="+mn-ea"/>
                <a:cs typeface="+mn-cs"/>
              </a:rPr>
              <a:t>
              </a:t>
            </a:r>
          </a:p>
        </p:txBody>
      </p:sp>
      <p:sp>
        <p:nvSpPr>
          <p:cNvPr id="13" name="Slide Number Placeholder 6">
            <a:extLst>
              <a:ext uri="{FF2B5EF4-FFF2-40B4-BE49-F238E27FC236}">
                <a16:creationId xmlns:a16="http://schemas.microsoft.com/office/drawing/2014/main" id="{06F2FF94-81D8-AAC3-7EC1-9C8234EB3E9D}"/>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6E91CC32-6A6B-4E2E-BBA1-6864F305DA26}" type="slidenum">
              <a:rPr lang="en-US">
                <a:solidFill>
                  <a:srgbClr val="000000"/>
                </a:solidFill>
              </a:rPr>
              <a:pPr defTabSz="914400">
                <a:spcAft>
                  <a:spcPts val="600"/>
                </a:spcAft>
              </a:pPr>
              <a:t>16</a:t>
            </a:fld>
            <a:endParaRPr lang="en-US">
              <a:solidFill>
                <a:srgbClr val="000000"/>
              </a:solidFill>
            </a:endParaRPr>
          </a:p>
        </p:txBody>
      </p:sp>
      <p:pic>
        <p:nvPicPr>
          <p:cNvPr id="4" name="Picture 3"/>
          <p:cNvPicPr>
            <a:picLocks noChangeAspect="1"/>
          </p:cNvPicPr>
          <p:nvPr/>
        </p:nvPicPr>
        <p:blipFill>
          <a:blip r:embed="rId3"/>
          <a:srcRect r="13320" b="2"/>
          <a:stretch/>
        </p:blipFill>
        <p:spPr>
          <a:xfrm>
            <a:off x="8085028" y="2701180"/>
            <a:ext cx="2739724" cy="2852640"/>
          </a:xfrm>
          <a:prstGeom prst="rect">
            <a:avLst/>
          </a:prstGeom>
          <a:noFill/>
          <a:ln w="57150" cmpd="thickThin">
            <a:solidFill>
              <a:srgbClr val="7F7F7F"/>
            </a:solidFill>
            <a:miter lim="800000"/>
          </a:ln>
        </p:spPr>
      </p:pic>
    </p:spTree>
    <p:extLst>
      <p:ext uri="{BB962C8B-B14F-4D97-AF65-F5344CB8AC3E}">
        <p14:creationId xmlns:p14="http://schemas.microsoft.com/office/powerpoint/2010/main" val="3231382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262626"/>
                </a:solidFill>
              </a:rPr>
              <a:t>Eligibility</a:t>
            </a:r>
          </a:p>
        </p:txBody>
      </p:sp>
      <p:graphicFrame>
        <p:nvGraphicFramePr>
          <p:cNvPr id="7" name="Content Placeholder 2">
            <a:extLst>
              <a:ext uri="{FF2B5EF4-FFF2-40B4-BE49-F238E27FC236}">
                <a16:creationId xmlns:a16="http://schemas.microsoft.com/office/drawing/2014/main" id="{9F281C79-955A-0AEB-6663-3932329F04D1}"/>
              </a:ext>
            </a:extLst>
          </p:cNvPr>
          <p:cNvGraphicFramePr>
            <a:graphicFrameLocks noGrp="1"/>
          </p:cNvGraphicFramePr>
          <p:nvPr>
            <p:ph idx="1"/>
            <p:extLst>
              <p:ext uri="{D42A27DB-BD31-4B8C-83A1-F6EECF244321}">
                <p14:modId xmlns:p14="http://schemas.microsoft.com/office/powerpoint/2010/main" val="127985054"/>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127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262626"/>
                </a:solidFill>
              </a:rPr>
              <a:t>Contact</a:t>
            </a:r>
          </a:p>
        </p:txBody>
      </p:sp>
      <p:sp>
        <p:nvSpPr>
          <p:cNvPr id="9" name="Content Placeholder 2"/>
          <p:cNvSpPr>
            <a:spLocks noGrp="1"/>
          </p:cNvSpPr>
          <p:nvPr>
            <p:ph idx="1"/>
          </p:nvPr>
        </p:nvSpPr>
        <p:spPr>
          <a:xfrm>
            <a:off x="1295402" y="2556932"/>
            <a:ext cx="6256866" cy="3318936"/>
          </a:xfrm>
        </p:spPr>
        <p:txBody>
          <a:bodyPr>
            <a:normAutofit/>
          </a:bodyPr>
          <a:lstStyle/>
          <a:p>
            <a:r>
              <a:rPr lang="en-US" sz="3200" dirty="0">
                <a:solidFill>
                  <a:srgbClr val="262626"/>
                </a:solidFill>
              </a:rPr>
              <a:t>Contact Michael Ammerman info</a:t>
            </a:r>
          </a:p>
          <a:p>
            <a:endParaRPr lang="en-US">
              <a:solidFill>
                <a:srgbClr val="262626"/>
              </a:solidFill>
            </a:endParaRPr>
          </a:p>
          <a:p>
            <a:r>
              <a:rPr lang="en-US" sz="3200" dirty="0">
                <a:solidFill>
                  <a:srgbClr val="262626"/>
                </a:solidFill>
                <a:hlinkClick r:id="rId3"/>
              </a:rPr>
              <a:t>Kyloggingbridge@uky.edu</a:t>
            </a:r>
            <a:r>
              <a:rPr lang="en-US" sz="3200" dirty="0">
                <a:solidFill>
                  <a:srgbClr val="262626"/>
                </a:solidFill>
              </a:rPr>
              <a:t> or </a:t>
            </a:r>
            <a:r>
              <a:rPr lang="en-US" sz="3200" dirty="0">
                <a:solidFill>
                  <a:srgbClr val="262626"/>
                </a:solidFill>
                <a:hlinkClick r:id="rId4"/>
              </a:rPr>
              <a:t>Michael.ammerman@uky.edu</a:t>
            </a:r>
            <a:endParaRPr lang="en-US" sz="3200" dirty="0">
              <a:solidFill>
                <a:srgbClr val="262626"/>
              </a:solidFill>
            </a:endParaRPr>
          </a:p>
          <a:p>
            <a:pPr>
              <a:buSzPct val="114999"/>
            </a:pPr>
            <a:endParaRPr lang="en-US" sz="3200" dirty="0">
              <a:solidFill>
                <a:srgbClr val="262626"/>
              </a:solidFill>
            </a:endParaRPr>
          </a:p>
          <a:p>
            <a:endParaRPr lang="en-US">
              <a:solidFill>
                <a:srgbClr val="262626"/>
              </a:solidFill>
            </a:endParaRPr>
          </a:p>
          <a:p>
            <a:endParaRPr lang="en-US">
              <a:solidFill>
                <a:srgbClr val="262626"/>
              </a:solidFill>
            </a:endParaRPr>
          </a:p>
          <a:p>
            <a:endParaRPr lang="en-US">
              <a:solidFill>
                <a:srgbClr val="262626"/>
              </a:solidFill>
            </a:endParaRPr>
          </a:p>
        </p:txBody>
      </p:sp>
      <p:pic>
        <p:nvPicPr>
          <p:cNvPr id="10" name="Graphic 9" descr="Email">
            <a:extLst>
              <a:ext uri="{FF2B5EF4-FFF2-40B4-BE49-F238E27FC236}">
                <a16:creationId xmlns:a16="http://schemas.microsoft.com/office/drawing/2014/main" id="{05B87D7A-4900-E5B4-D39E-704A0125E0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85026" y="2757636"/>
            <a:ext cx="2739728" cy="2739728"/>
          </a:xfrm>
          <a:prstGeom prst="rect">
            <a:avLst/>
          </a:prstGeom>
          <a:ln w="57150" cmpd="thickThin">
            <a:solidFill>
              <a:srgbClr val="7F7F7F"/>
            </a:solidFill>
            <a:miter lim="800000"/>
          </a:ln>
        </p:spPr>
      </p:pic>
    </p:spTree>
    <p:extLst>
      <p:ext uri="{BB962C8B-B14F-4D97-AF65-F5344CB8AC3E}">
        <p14:creationId xmlns:p14="http://schemas.microsoft.com/office/powerpoint/2010/main" val="2936369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11FB-92DB-D27E-84FE-3DAEA2127ED5}"/>
              </a:ext>
            </a:extLst>
          </p:cNvPr>
          <p:cNvSpPr>
            <a:spLocks noGrp="1"/>
          </p:cNvSpPr>
          <p:nvPr>
            <p:ph type="title"/>
          </p:nvPr>
        </p:nvSpPr>
        <p:spPr/>
        <p:txBody>
          <a:bodyPr/>
          <a:lstStyle/>
          <a:p>
            <a:r>
              <a:rPr lang="en-US" dirty="0"/>
              <a:t>Database Development and Hosting</a:t>
            </a:r>
          </a:p>
        </p:txBody>
      </p:sp>
      <p:sp>
        <p:nvSpPr>
          <p:cNvPr id="3" name="Content Placeholder 2">
            <a:extLst>
              <a:ext uri="{FF2B5EF4-FFF2-40B4-BE49-F238E27FC236}">
                <a16:creationId xmlns:a16="http://schemas.microsoft.com/office/drawing/2014/main" id="{39E62A4F-5D4D-9306-287F-E246C8F237BC}"/>
              </a:ext>
            </a:extLst>
          </p:cNvPr>
          <p:cNvSpPr>
            <a:spLocks noGrp="1"/>
          </p:cNvSpPr>
          <p:nvPr>
            <p:ph idx="1"/>
          </p:nvPr>
        </p:nvSpPr>
        <p:spPr/>
        <p:txBody>
          <a:bodyPr/>
          <a:lstStyle/>
          <a:p>
            <a:r>
              <a:rPr lang="en-US" dirty="0"/>
              <a:t>The primary goal of this map is to effectively communicate the impact of these bridges in reducing stream sediment, while also showing their locations, in a way that is easily accessible to the public. The system is designed to be user-friendly, allowing individuals with minimal background in databases or mapping to update both the database and the map simultaneously. This is accomplished through an HTML web form that inputs data into a MySQL database hosted on GoDaddy.com, using the PHP </a:t>
            </a:r>
            <a:r>
              <a:rPr lang="en-US" dirty="0" err="1"/>
              <a:t>MySQLi</a:t>
            </a:r>
            <a:r>
              <a:rPr lang="en-US" dirty="0"/>
              <a:t> plugin for seamless integration.</a:t>
            </a:r>
          </a:p>
        </p:txBody>
      </p:sp>
    </p:spTree>
    <p:extLst>
      <p:ext uri="{BB962C8B-B14F-4D97-AF65-F5344CB8AC3E}">
        <p14:creationId xmlns:p14="http://schemas.microsoft.com/office/powerpoint/2010/main" val="27044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8" name="Straight Connector 27">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9" name="Rectangle 28">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30" name="Group 2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0" name="Picture 19">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txBody>
            <a:bodyPr/>
            <a:lstStyle/>
            <a:p>
              <a:endParaRPr lang="en-US"/>
            </a:p>
          </p:txBody>
        </p:sp>
        <p:pic>
          <p:nvPicPr>
            <p:cNvPr id="22" name="Picture 21">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32" name="Picture 31">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18999D4-F572-7F1E-8DC3-BBF6E4BDE09A}"/>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sz="4400" dirty="0"/>
              <a:t>Economic Impacts for the State</a:t>
            </a:r>
          </a:p>
        </p:txBody>
      </p:sp>
      <p:cxnSp>
        <p:nvCxnSpPr>
          <p:cNvPr id="25" name="Straight Connector 24">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DADD461F-AAF3-AA9B-D805-2C57E16B330C}"/>
              </a:ext>
            </a:extLst>
          </p:cNvPr>
          <p:cNvPicPr>
            <a:picLocks noChangeAspect="1"/>
          </p:cNvPicPr>
          <p:nvPr/>
        </p:nvPicPr>
        <p:blipFill>
          <a:blip r:embed="rId8"/>
          <a:stretch>
            <a:fillRect/>
          </a:stretch>
        </p:blipFill>
        <p:spPr>
          <a:xfrm>
            <a:off x="1291162" y="2634489"/>
            <a:ext cx="5234470" cy="3370951"/>
          </a:xfrm>
          <a:prstGeom prst="rect">
            <a:avLst/>
          </a:prstGeom>
        </p:spPr>
      </p:pic>
      <p:sp>
        <p:nvSpPr>
          <p:cNvPr id="6" name="TextBox 5">
            <a:extLst>
              <a:ext uri="{FF2B5EF4-FFF2-40B4-BE49-F238E27FC236}">
                <a16:creationId xmlns:a16="http://schemas.microsoft.com/office/drawing/2014/main" id="{B4E9ED31-01F8-775A-17EB-3D5109BF8D45}"/>
              </a:ext>
            </a:extLst>
          </p:cNvPr>
          <p:cNvSpPr txBox="1">
            <a:spLocks noChangeArrowheads="1"/>
          </p:cNvSpPr>
          <p:nvPr/>
        </p:nvSpPr>
        <p:spPr bwMode="auto">
          <a:xfrm>
            <a:off x="7056280" y="2638306"/>
            <a:ext cx="4076700" cy="1031051"/>
          </a:xfrm>
          <a:prstGeom prst="rect">
            <a:avLst/>
          </a:prstGeom>
          <a:solidFill>
            <a:srgbClr val="0033A0"/>
          </a:solidFill>
          <a:ln>
            <a:noFill/>
          </a:ln>
        </p:spPr>
        <p:txBody>
          <a:bodyPr wrap="square">
            <a:spAutoFit/>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algn="ctr"/>
            <a:r>
              <a:rPr lang="en-US" altLang="en-US" sz="2800" b="1" dirty="0">
                <a:solidFill>
                  <a:schemeClr val="bg1"/>
                </a:solidFill>
              </a:rPr>
              <a:t>2024 Estimate</a:t>
            </a:r>
          </a:p>
          <a:p>
            <a:pPr algn="ctr">
              <a:spcBef>
                <a:spcPts val="600"/>
              </a:spcBef>
              <a:spcAft>
                <a:spcPts val="600"/>
              </a:spcAft>
            </a:pPr>
            <a:r>
              <a:rPr lang="en-US" altLang="en-US" sz="2800" b="1" dirty="0">
                <a:solidFill>
                  <a:schemeClr val="bg1"/>
                </a:solidFill>
              </a:rPr>
              <a:t>Total: $18.278 billion</a:t>
            </a:r>
          </a:p>
        </p:txBody>
      </p:sp>
      <p:sp>
        <p:nvSpPr>
          <p:cNvPr id="7" name="TextBox 6">
            <a:extLst>
              <a:ext uri="{FF2B5EF4-FFF2-40B4-BE49-F238E27FC236}">
                <a16:creationId xmlns:a16="http://schemas.microsoft.com/office/drawing/2014/main" id="{1D7E1293-266E-75CC-6686-062A0C9B254B}"/>
              </a:ext>
            </a:extLst>
          </p:cNvPr>
          <p:cNvSpPr txBox="1">
            <a:spLocks noChangeArrowheads="1"/>
          </p:cNvSpPr>
          <p:nvPr/>
        </p:nvSpPr>
        <p:spPr bwMode="auto">
          <a:xfrm>
            <a:off x="7056280" y="3886196"/>
            <a:ext cx="4076700" cy="523220"/>
          </a:xfrm>
          <a:prstGeom prst="rect">
            <a:avLst/>
          </a:prstGeom>
          <a:solidFill>
            <a:srgbClr val="0033A0"/>
          </a:solidFill>
          <a:ln>
            <a:noFill/>
          </a:ln>
        </p:spPr>
        <p:txBody>
          <a:bodyPr wrap="square">
            <a:spAutoFit/>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algn="ctr">
              <a:spcBef>
                <a:spcPts val="600"/>
              </a:spcBef>
              <a:spcAft>
                <a:spcPts val="600"/>
              </a:spcAft>
            </a:pPr>
            <a:r>
              <a:rPr lang="en-US" altLang="en-US" sz="2800" b="1" dirty="0">
                <a:solidFill>
                  <a:schemeClr val="bg1"/>
                </a:solidFill>
              </a:rPr>
              <a:t>Direct: $12.342 billion</a:t>
            </a:r>
          </a:p>
        </p:txBody>
      </p:sp>
      <p:sp>
        <p:nvSpPr>
          <p:cNvPr id="8" name="TextBox 6">
            <a:extLst>
              <a:ext uri="{FF2B5EF4-FFF2-40B4-BE49-F238E27FC236}">
                <a16:creationId xmlns:a16="http://schemas.microsoft.com/office/drawing/2014/main" id="{CB5A7D98-A3BB-4DEB-512B-2A3E4476DD1E}"/>
              </a:ext>
            </a:extLst>
          </p:cNvPr>
          <p:cNvSpPr txBox="1">
            <a:spLocks noChangeArrowheads="1"/>
          </p:cNvSpPr>
          <p:nvPr/>
        </p:nvSpPr>
        <p:spPr bwMode="auto">
          <a:xfrm>
            <a:off x="7055785" y="4624262"/>
            <a:ext cx="4076700" cy="1384995"/>
          </a:xfrm>
          <a:prstGeom prst="rect">
            <a:avLst/>
          </a:prstGeom>
          <a:solidFill>
            <a:srgbClr val="0033A0"/>
          </a:solidFill>
          <a:ln>
            <a:noFill/>
          </a:ln>
        </p:spPr>
        <p:txBody>
          <a:bodyPr wrap="square">
            <a:spAutoFit/>
          </a:bodyPr>
          <a:lstStyle>
            <a:lvl1pPr>
              <a:defRPr sz="3200">
                <a:solidFill>
                  <a:schemeClr val="tx1"/>
                </a:solidFill>
                <a:latin typeface="Arial" panose="020B0604020202020204" pitchFamily="34" charset="0"/>
              </a:defRPr>
            </a:lvl1pPr>
            <a:lvl2pPr marL="742950" indent="-285750">
              <a:defRPr sz="3200">
                <a:solidFill>
                  <a:schemeClr val="tx1"/>
                </a:solidFill>
                <a:latin typeface="Arial" panose="020B0604020202020204" pitchFamily="34" charset="0"/>
              </a:defRPr>
            </a:lvl2pPr>
            <a:lvl3pPr marL="1143000" indent="-228600">
              <a:defRPr sz="3200">
                <a:solidFill>
                  <a:schemeClr val="tx1"/>
                </a:solidFill>
                <a:latin typeface="Arial" panose="020B0604020202020204" pitchFamily="34" charset="0"/>
              </a:defRPr>
            </a:lvl3pPr>
            <a:lvl4pPr marL="1600200" indent="-228600">
              <a:defRPr sz="3200">
                <a:solidFill>
                  <a:schemeClr val="tx1"/>
                </a:solidFill>
                <a:latin typeface="Arial" panose="020B0604020202020204" pitchFamily="34" charset="0"/>
              </a:defRPr>
            </a:lvl4pPr>
            <a:lvl5pPr marL="2057400" indent="-228600">
              <a:defRPr sz="3200">
                <a:solidFill>
                  <a:schemeClr val="tx1"/>
                </a:solidFill>
                <a:latin typeface="Arial" panose="020B0604020202020204" pitchFamily="34"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defRPr>
            </a:lvl9pPr>
          </a:lstStyle>
          <a:p>
            <a:pPr algn="ctr"/>
            <a:r>
              <a:rPr lang="en-US" altLang="en-US" sz="2800" b="1" dirty="0">
                <a:solidFill>
                  <a:schemeClr val="bg1"/>
                </a:solidFill>
              </a:rPr>
              <a:t>Change from 2023</a:t>
            </a:r>
          </a:p>
          <a:p>
            <a:pPr algn="ctr"/>
            <a:r>
              <a:rPr lang="en-US" altLang="en-US" sz="2800" b="1" dirty="0">
                <a:solidFill>
                  <a:schemeClr val="bg1"/>
                </a:solidFill>
              </a:rPr>
              <a:t>Direct: </a:t>
            </a:r>
            <a:r>
              <a:rPr lang="en-US" altLang="en-US" sz="2800" b="1" dirty="0">
                <a:solidFill>
                  <a:srgbClr val="FF0000"/>
                </a:solidFill>
              </a:rPr>
              <a:t>-1.49%</a:t>
            </a:r>
          </a:p>
          <a:p>
            <a:pPr algn="ctr"/>
            <a:r>
              <a:rPr lang="en-US" altLang="en-US" sz="2800" b="1" dirty="0">
                <a:solidFill>
                  <a:schemeClr val="bg1"/>
                </a:solidFill>
              </a:rPr>
              <a:t>  Total: </a:t>
            </a:r>
            <a:r>
              <a:rPr lang="en-US" altLang="en-US" sz="2800" b="1" dirty="0">
                <a:solidFill>
                  <a:srgbClr val="FF0000"/>
                </a:solidFill>
              </a:rPr>
              <a:t>-1.54%</a:t>
            </a:r>
          </a:p>
        </p:txBody>
      </p:sp>
    </p:spTree>
    <p:extLst>
      <p:ext uri="{BB962C8B-B14F-4D97-AF65-F5344CB8AC3E}">
        <p14:creationId xmlns:p14="http://schemas.microsoft.com/office/powerpoint/2010/main" val="318351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51B4B06-DE81-EF36-FE64-967C0F76BA27}"/>
              </a:ext>
            </a:extLst>
          </p:cNvPr>
          <p:cNvSpPr>
            <a:spLocks noGrp="1"/>
          </p:cNvSpPr>
          <p:nvPr>
            <p:ph type="title"/>
          </p:nvPr>
        </p:nvSpPr>
        <p:spPr>
          <a:xfrm>
            <a:off x="1295402" y="982132"/>
            <a:ext cx="3660056" cy="1325373"/>
          </a:xfrm>
        </p:spPr>
        <p:txBody>
          <a:bodyPr anchor="b">
            <a:normAutofit/>
          </a:bodyPr>
          <a:lstStyle/>
          <a:p>
            <a:r>
              <a:rPr lang="en-US" sz="2400" dirty="0"/>
              <a:t>Setting Up Database</a:t>
            </a:r>
          </a:p>
        </p:txBody>
      </p:sp>
      <p:cxnSp>
        <p:nvCxnSpPr>
          <p:cNvPr id="20" name="Straight Connector 19">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B7F2BEC0-1B6C-6112-8D6E-D1421B3F2FEC}"/>
              </a:ext>
            </a:extLst>
          </p:cNvPr>
          <p:cNvSpPr>
            <a:spLocks noGrp="1"/>
          </p:cNvSpPr>
          <p:nvPr>
            <p:ph idx="1"/>
          </p:nvPr>
        </p:nvSpPr>
        <p:spPr>
          <a:xfrm>
            <a:off x="1295401" y="2493774"/>
            <a:ext cx="3660057" cy="3382094"/>
          </a:xfrm>
        </p:spPr>
        <p:txBody>
          <a:bodyPr>
            <a:normAutofit/>
          </a:bodyPr>
          <a:lstStyle/>
          <a:p>
            <a:pPr algn="ctr"/>
            <a:r>
              <a:rPr lang="en-US" sz="1600" dirty="0"/>
              <a:t>Create Database</a:t>
            </a:r>
          </a:p>
          <a:p>
            <a:pPr algn="ctr"/>
            <a:r>
              <a:rPr lang="en-US" sz="1600" dirty="0"/>
              <a:t>Create Table</a:t>
            </a:r>
          </a:p>
          <a:p>
            <a:pPr algn="ctr"/>
            <a:r>
              <a:rPr lang="en-US" sz="1600" dirty="0"/>
              <a:t>Create Table (Second)</a:t>
            </a:r>
          </a:p>
        </p:txBody>
      </p:sp>
      <p:pic>
        <p:nvPicPr>
          <p:cNvPr id="5" name="Content Placeholder 4">
            <a:extLst>
              <a:ext uri="{FF2B5EF4-FFF2-40B4-BE49-F238E27FC236}">
                <a16:creationId xmlns:a16="http://schemas.microsoft.com/office/drawing/2014/main" id="{D88D2596-23F0-8511-B7FF-72E49B8CAB2C}"/>
              </a:ext>
            </a:extLst>
          </p:cNvPr>
          <p:cNvPicPr>
            <a:picLocks noChangeAspect="1"/>
          </p:cNvPicPr>
          <p:nvPr/>
        </p:nvPicPr>
        <p:blipFill>
          <a:blip r:embed="rId5"/>
          <a:srcRect r="2" b="2217"/>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261703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CE27158-44BC-55A7-E9A0-84BA1513BAF7}"/>
              </a:ext>
            </a:extLst>
          </p:cNvPr>
          <p:cNvSpPr>
            <a:spLocks noGrp="1"/>
          </p:cNvSpPr>
          <p:nvPr>
            <p:ph type="title"/>
          </p:nvPr>
        </p:nvSpPr>
        <p:spPr>
          <a:xfrm>
            <a:off x="1295402" y="982132"/>
            <a:ext cx="3660056" cy="1325373"/>
          </a:xfrm>
        </p:spPr>
        <p:txBody>
          <a:bodyPr anchor="b">
            <a:normAutofit/>
          </a:bodyPr>
          <a:lstStyle/>
          <a:p>
            <a:r>
              <a:rPr lang="en-US" sz="2400" dirty="0"/>
              <a:t>Form Development (First One)</a:t>
            </a:r>
          </a:p>
        </p:txBody>
      </p:sp>
      <p:cxnSp>
        <p:nvCxnSpPr>
          <p:cNvPr id="20" name="Straight Connector 19">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2F8D573A-D015-B9D3-AF50-96407CFE4E57}"/>
              </a:ext>
            </a:extLst>
          </p:cNvPr>
          <p:cNvSpPr>
            <a:spLocks noGrp="1"/>
          </p:cNvSpPr>
          <p:nvPr>
            <p:ph idx="1"/>
          </p:nvPr>
        </p:nvSpPr>
        <p:spPr>
          <a:xfrm>
            <a:off x="1295401" y="2493774"/>
            <a:ext cx="3660057" cy="3382094"/>
          </a:xfrm>
        </p:spPr>
        <p:txBody>
          <a:bodyPr>
            <a:normAutofit fontScale="77500" lnSpcReduction="20000"/>
          </a:bodyPr>
          <a:lstStyle/>
          <a:p>
            <a:pPr algn="ctr"/>
            <a:r>
              <a:rPr lang="en-US" sz="1600" dirty="0"/>
              <a:t>Develop a Web Form to seamlessly update data and make it easy for the admin of the program (who has no experience with databases) to easily update the database. This one is designed to update the bridge data table</a:t>
            </a:r>
          </a:p>
          <a:p>
            <a:pPr algn="l">
              <a:spcAft>
                <a:spcPts val="1200"/>
              </a:spcAft>
              <a:buFont typeface="Arial" panose="020B0604020202020204" pitchFamily="34" charset="0"/>
              <a:buChar char="•"/>
            </a:pPr>
            <a:r>
              <a:rPr lang="en-US" sz="1600" b="0" i="0" dirty="0">
                <a:solidFill>
                  <a:srgbClr val="1F2328"/>
                </a:solidFill>
                <a:effectLst/>
              </a:rPr>
              <a:t>Develop SQL and PHP code to insert submitted into database</a:t>
            </a:r>
          </a:p>
          <a:p>
            <a:pPr algn="l">
              <a:spcAft>
                <a:spcPts val="1200"/>
              </a:spcAft>
              <a:buFont typeface="Arial" panose="020B0604020202020204" pitchFamily="34" charset="0"/>
              <a:buChar char="•"/>
            </a:pPr>
            <a:r>
              <a:rPr lang="en-US" sz="1600" b="0" i="0" dirty="0">
                <a:solidFill>
                  <a:srgbClr val="1F2328"/>
                </a:solidFill>
                <a:effectLst/>
              </a:rPr>
              <a:t>Number18 - represents the number of 18 foot bridges that have been purchased</a:t>
            </a:r>
          </a:p>
          <a:p>
            <a:pPr algn="l">
              <a:spcAft>
                <a:spcPts val="1200"/>
              </a:spcAft>
              <a:buFont typeface="Arial" panose="020B0604020202020204" pitchFamily="34" charset="0"/>
              <a:buChar char="•"/>
            </a:pPr>
            <a:r>
              <a:rPr lang="en-US" sz="1600" b="0" i="0" dirty="0">
                <a:solidFill>
                  <a:srgbClr val="1F2328"/>
                </a:solidFill>
                <a:effectLst/>
              </a:rPr>
              <a:t>Number20 - represents the number of 20 foot bridges that have been purchased</a:t>
            </a:r>
          </a:p>
          <a:p>
            <a:pPr algn="l">
              <a:spcAft>
                <a:spcPts val="1200"/>
              </a:spcAft>
              <a:buFont typeface="Arial" panose="020B0604020202020204" pitchFamily="34" charset="0"/>
              <a:buChar char="•"/>
            </a:pPr>
            <a:r>
              <a:rPr lang="en-US" sz="1600" b="0" i="0" dirty="0">
                <a:solidFill>
                  <a:srgbClr val="1F2328"/>
                </a:solidFill>
                <a:effectLst/>
              </a:rPr>
              <a:t>Number24 - represents the number of 24 foot bridges that have been purchased</a:t>
            </a:r>
          </a:p>
          <a:p>
            <a:pPr algn="l">
              <a:spcAft>
                <a:spcPts val="1200"/>
              </a:spcAft>
              <a:buFont typeface="Arial" panose="020B0604020202020204" pitchFamily="34" charset="0"/>
              <a:buChar char="•"/>
            </a:pPr>
            <a:r>
              <a:rPr lang="en-US" sz="1600" b="0" i="0" dirty="0">
                <a:solidFill>
                  <a:srgbClr val="1F2328"/>
                </a:solidFill>
                <a:effectLst/>
              </a:rPr>
              <a:t>Number30 - represents the number of 30 foot bridges that have been purchased</a:t>
            </a:r>
          </a:p>
          <a:p>
            <a:pPr algn="ctr"/>
            <a:endParaRPr lang="en-US" sz="1600" dirty="0"/>
          </a:p>
        </p:txBody>
      </p:sp>
      <p:pic>
        <p:nvPicPr>
          <p:cNvPr id="5" name="Content Placeholder 4">
            <a:extLst>
              <a:ext uri="{FF2B5EF4-FFF2-40B4-BE49-F238E27FC236}">
                <a16:creationId xmlns:a16="http://schemas.microsoft.com/office/drawing/2014/main" id="{32DD1210-3F19-9E6D-78BE-57E5D8E5950A}"/>
              </a:ext>
            </a:extLst>
          </p:cNvPr>
          <p:cNvPicPr>
            <a:picLocks noChangeAspect="1"/>
          </p:cNvPicPr>
          <p:nvPr/>
        </p:nvPicPr>
        <p:blipFill>
          <a:blip r:embed="rId5"/>
          <a:srcRect b="20592"/>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1196168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6736-9FFA-998E-E345-23C5F0F511B2}"/>
              </a:ext>
            </a:extLst>
          </p:cNvPr>
          <p:cNvSpPr>
            <a:spLocks noGrp="1"/>
          </p:cNvSpPr>
          <p:nvPr>
            <p:ph type="title"/>
          </p:nvPr>
        </p:nvSpPr>
        <p:spPr/>
        <p:txBody>
          <a:bodyPr/>
          <a:lstStyle/>
          <a:p>
            <a:r>
              <a:rPr lang="en-US" dirty="0"/>
              <a:t>Develop SQL Code</a:t>
            </a:r>
          </a:p>
        </p:txBody>
      </p:sp>
      <p:sp>
        <p:nvSpPr>
          <p:cNvPr id="3" name="Content Placeholder 2">
            <a:extLst>
              <a:ext uri="{FF2B5EF4-FFF2-40B4-BE49-F238E27FC236}">
                <a16:creationId xmlns:a16="http://schemas.microsoft.com/office/drawing/2014/main" id="{A7F4747B-88DB-C21B-A78E-A8C0133A5E09}"/>
              </a:ext>
            </a:extLst>
          </p:cNvPr>
          <p:cNvSpPr>
            <a:spLocks noGrp="1"/>
          </p:cNvSpPr>
          <p:nvPr>
            <p:ph idx="1"/>
          </p:nvPr>
        </p:nvSpPr>
        <p:spPr/>
        <p:txBody>
          <a:bodyPr/>
          <a:lstStyle/>
          <a:p>
            <a:pPr marL="0" indent="0">
              <a:buNone/>
            </a:pPr>
            <a:r>
              <a:rPr lang="en-US" dirty="0"/>
              <a:t>INSERT INTO </a:t>
            </a:r>
            <a:r>
              <a:rPr lang="en-US" dirty="0" err="1"/>
              <a:t>LoggingBridgeData</a:t>
            </a:r>
            <a:r>
              <a:rPr lang="en-US" dirty="0"/>
              <a:t>(</a:t>
            </a:r>
            <a:r>
              <a:rPr lang="en-US" dirty="0" err="1"/>
              <a:t>First_Name</a:t>
            </a:r>
            <a:r>
              <a:rPr lang="en-US" dirty="0"/>
              <a:t>, </a:t>
            </a:r>
            <a:r>
              <a:rPr lang="en-US" dirty="0" err="1"/>
              <a:t>Last_Name</a:t>
            </a:r>
            <a:r>
              <a:rPr lang="en-US" dirty="0"/>
              <a:t>, </a:t>
            </a:r>
            <a:r>
              <a:rPr lang="en-US" dirty="0" err="1"/>
              <a:t>Master_Logger</a:t>
            </a:r>
            <a:r>
              <a:rPr lang="en-US" dirty="0"/>
              <a:t>, </a:t>
            </a:r>
            <a:r>
              <a:rPr lang="en-US" dirty="0" err="1"/>
              <a:t>Bridge_Type</a:t>
            </a:r>
            <a:r>
              <a:rPr lang="en-US" dirty="0"/>
              <a:t>, Number18, Number20, Number24, Number30, </a:t>
            </a:r>
            <a:r>
              <a:rPr lang="en-US" dirty="0" err="1"/>
              <a:t>PhoneNumber</a:t>
            </a:r>
            <a:r>
              <a:rPr lang="en-US" dirty="0"/>
              <a:t>, </a:t>
            </a:r>
            <a:r>
              <a:rPr lang="en-US" dirty="0" err="1"/>
              <a:t>MasterLoggerNumber</a:t>
            </a:r>
            <a:r>
              <a:rPr lang="en-US" dirty="0"/>
              <a:t>, Paid)</a:t>
            </a:r>
          </a:p>
          <a:p>
            <a:pPr marL="0" indent="0">
              <a:buNone/>
            </a:pPr>
            <a:r>
              <a:rPr lang="en-US" dirty="0"/>
              <a:t>VALUES (Value1, Value2, Value3, Value4, Value5, Value6, Value7, Value8, Value9, value10, value11);</a:t>
            </a:r>
          </a:p>
        </p:txBody>
      </p:sp>
    </p:spTree>
    <p:extLst>
      <p:ext uri="{BB962C8B-B14F-4D97-AF65-F5344CB8AC3E}">
        <p14:creationId xmlns:p14="http://schemas.microsoft.com/office/powerpoint/2010/main" val="797426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6D4E-5560-03F9-279D-6683CCF42D6D}"/>
              </a:ext>
            </a:extLst>
          </p:cNvPr>
          <p:cNvSpPr>
            <a:spLocks noGrp="1"/>
          </p:cNvSpPr>
          <p:nvPr>
            <p:ph type="title"/>
          </p:nvPr>
        </p:nvSpPr>
        <p:spPr/>
        <p:txBody>
          <a:bodyPr/>
          <a:lstStyle/>
          <a:p>
            <a:r>
              <a:rPr lang="en-US" dirty="0"/>
              <a:t>Adjust SQL Code to Adjust for PHP</a:t>
            </a:r>
          </a:p>
        </p:txBody>
      </p:sp>
      <p:sp>
        <p:nvSpPr>
          <p:cNvPr id="3" name="Content Placeholder 2">
            <a:extLst>
              <a:ext uri="{FF2B5EF4-FFF2-40B4-BE49-F238E27FC236}">
                <a16:creationId xmlns:a16="http://schemas.microsoft.com/office/drawing/2014/main" id="{4CEE3ADF-85D1-A4C8-E400-1FE6F97D316C}"/>
              </a:ext>
            </a:extLst>
          </p:cNvPr>
          <p:cNvSpPr>
            <a:spLocks noGrp="1"/>
          </p:cNvSpPr>
          <p:nvPr>
            <p:ph idx="1"/>
          </p:nvPr>
        </p:nvSpPr>
        <p:spPr/>
        <p:txBody>
          <a:bodyPr>
            <a:normAutofit fontScale="92500" lnSpcReduction="10000"/>
          </a:bodyPr>
          <a:lstStyle/>
          <a:p>
            <a:r>
              <a:rPr lang="en-US" dirty="0"/>
              <a:t>$</a:t>
            </a:r>
            <a:r>
              <a:rPr lang="en-US" dirty="0" err="1"/>
              <a:t>sql</a:t>
            </a:r>
            <a:r>
              <a:rPr lang="en-US" dirty="0"/>
              <a:t> = "INSERT INTO </a:t>
            </a:r>
            <a:r>
              <a:rPr lang="en-US" dirty="0" err="1"/>
              <a:t>LoggingBridgeData</a:t>
            </a:r>
            <a:r>
              <a:rPr lang="en-US" dirty="0"/>
              <a:t> (</a:t>
            </a:r>
            <a:r>
              <a:rPr lang="en-US" dirty="0" err="1"/>
              <a:t>LoggingBridgeData.First_Name</a:t>
            </a:r>
            <a:r>
              <a:rPr lang="en-US" dirty="0"/>
              <a:t>, </a:t>
            </a:r>
            <a:r>
              <a:rPr lang="en-US" dirty="0" err="1"/>
              <a:t>LoggingBridgeData.Last_Name</a:t>
            </a:r>
            <a:r>
              <a:rPr lang="en-US" dirty="0"/>
              <a:t>, </a:t>
            </a:r>
            <a:r>
              <a:rPr lang="en-US" dirty="0" err="1"/>
              <a:t>LoggingBridgeData.Master_Logger</a:t>
            </a:r>
            <a:r>
              <a:rPr lang="en-US" dirty="0"/>
              <a:t>, </a:t>
            </a:r>
            <a:r>
              <a:rPr lang="en-US" dirty="0" err="1"/>
              <a:t>LoggingBridgeData.Bridge_Type</a:t>
            </a:r>
            <a:r>
              <a:rPr lang="en-US" dirty="0"/>
              <a:t>, LoggingBridgeData.Number18, LoggingBridgeData.Number20, LoggingBridgeData.Number24, LoggingBridgeData.Number30, </a:t>
            </a:r>
            <a:r>
              <a:rPr lang="en-US" dirty="0" err="1"/>
              <a:t>LoggingBridgeData.PhoneNumber</a:t>
            </a:r>
            <a:r>
              <a:rPr lang="en-US" dirty="0"/>
              <a:t>, </a:t>
            </a:r>
            <a:r>
              <a:rPr lang="en-US" dirty="0" err="1"/>
              <a:t>LoggingBridgeData.MasterLoggerNumber</a:t>
            </a:r>
            <a:r>
              <a:rPr lang="en-US" dirty="0"/>
              <a:t>, </a:t>
            </a:r>
            <a:r>
              <a:rPr lang="en-US" dirty="0" err="1"/>
              <a:t>LoggingBridgeData.Paid</a:t>
            </a:r>
            <a:r>
              <a:rPr lang="en-US" dirty="0"/>
              <a:t>) VALUES ('$</a:t>
            </a:r>
            <a:r>
              <a:rPr lang="en-US" dirty="0" err="1"/>
              <a:t>firstName</a:t>
            </a:r>
            <a:r>
              <a:rPr lang="en-US" dirty="0"/>
              <a:t>', '$</a:t>
            </a:r>
            <a:r>
              <a:rPr lang="en-US" dirty="0" err="1"/>
              <a:t>lastName</a:t>
            </a:r>
            <a:r>
              <a:rPr lang="en-US" dirty="0"/>
              <a:t>', '$paid', '$number18', '$number20', '$number24', '$number30', '$</a:t>
            </a:r>
            <a:r>
              <a:rPr lang="en-US" dirty="0" err="1"/>
              <a:t>masterLoggerNumber</a:t>
            </a:r>
            <a:r>
              <a:rPr lang="en-US" dirty="0"/>
              <a:t>', '$</a:t>
            </a:r>
            <a:r>
              <a:rPr lang="en-US" dirty="0" err="1"/>
              <a:t>bridgeType</a:t>
            </a:r>
            <a:r>
              <a:rPr lang="en-US" dirty="0"/>
              <a:t>', '$</a:t>
            </a:r>
            <a:r>
              <a:rPr lang="en-US" dirty="0" err="1"/>
              <a:t>masterLoggerNumber</a:t>
            </a:r>
            <a:r>
              <a:rPr lang="en-US" dirty="0"/>
              <a:t>', '$</a:t>
            </a:r>
            <a:r>
              <a:rPr lang="en-US" dirty="0" err="1"/>
              <a:t>bridgeType</a:t>
            </a:r>
            <a:r>
              <a:rPr lang="en-US" dirty="0"/>
              <a:t>', '$</a:t>
            </a:r>
            <a:r>
              <a:rPr lang="en-US" dirty="0" err="1"/>
              <a:t>lat</a:t>
            </a:r>
            <a:r>
              <a:rPr lang="en-US" dirty="0"/>
              <a:t>', '$</a:t>
            </a:r>
            <a:r>
              <a:rPr lang="en-US" dirty="0" err="1"/>
              <a:t>lon</a:t>
            </a:r>
            <a:r>
              <a:rPr lang="en-US" dirty="0"/>
              <a:t>', '$</a:t>
            </a:r>
            <a:r>
              <a:rPr lang="en-US" dirty="0" err="1"/>
              <a:t>phoneNumber</a:t>
            </a:r>
            <a:r>
              <a:rPr lang="en-US" dirty="0"/>
              <a:t>');"; // insert values into database</a:t>
            </a:r>
          </a:p>
          <a:p>
            <a:r>
              <a:rPr lang="en-US" dirty="0"/>
              <a:t>$results = </a:t>
            </a:r>
            <a:r>
              <a:rPr lang="en-US" dirty="0" err="1"/>
              <a:t>mysqli_query</a:t>
            </a:r>
            <a:r>
              <a:rPr lang="en-US" dirty="0"/>
              <a:t>($conn,$</a:t>
            </a:r>
            <a:r>
              <a:rPr lang="en-US" dirty="0" err="1"/>
              <a:t>sql</a:t>
            </a:r>
            <a:r>
              <a:rPr lang="en-US" dirty="0"/>
              <a:t>); // runs query to web database</a:t>
            </a:r>
          </a:p>
        </p:txBody>
      </p:sp>
    </p:spTree>
    <p:extLst>
      <p:ext uri="{BB962C8B-B14F-4D97-AF65-F5344CB8AC3E}">
        <p14:creationId xmlns:p14="http://schemas.microsoft.com/office/powerpoint/2010/main" val="757278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230F18C-0EF5-CB52-C527-5D01434FA291}"/>
              </a:ext>
            </a:extLst>
          </p:cNvPr>
          <p:cNvSpPr>
            <a:spLocks noGrp="1"/>
          </p:cNvSpPr>
          <p:nvPr>
            <p:ph type="title"/>
          </p:nvPr>
        </p:nvSpPr>
        <p:spPr>
          <a:xfrm>
            <a:off x="1295402" y="982132"/>
            <a:ext cx="3660056" cy="1325373"/>
          </a:xfrm>
        </p:spPr>
        <p:txBody>
          <a:bodyPr anchor="b">
            <a:normAutofit/>
          </a:bodyPr>
          <a:lstStyle/>
          <a:p>
            <a:r>
              <a:rPr lang="en-US" sz="2400" dirty="0"/>
              <a:t>PHP insert form</a:t>
            </a:r>
          </a:p>
        </p:txBody>
      </p:sp>
      <p:cxnSp>
        <p:nvCxnSpPr>
          <p:cNvPr id="20" name="Straight Connector 19">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Content Placeholder 8">
            <a:extLst>
              <a:ext uri="{FF2B5EF4-FFF2-40B4-BE49-F238E27FC236}">
                <a16:creationId xmlns:a16="http://schemas.microsoft.com/office/drawing/2014/main" id="{5B4F5B86-55DD-32E8-48D9-5E8B443C7932}"/>
              </a:ext>
            </a:extLst>
          </p:cNvPr>
          <p:cNvSpPr>
            <a:spLocks noGrp="1"/>
          </p:cNvSpPr>
          <p:nvPr>
            <p:ph idx="1"/>
          </p:nvPr>
        </p:nvSpPr>
        <p:spPr>
          <a:xfrm>
            <a:off x="1295401" y="2493774"/>
            <a:ext cx="3660057" cy="3382094"/>
          </a:xfrm>
        </p:spPr>
        <p:txBody>
          <a:bodyPr>
            <a:normAutofit/>
          </a:bodyPr>
          <a:lstStyle/>
          <a:p>
            <a:pPr algn="ctr"/>
            <a:endParaRPr lang="en-US" sz="1600" dirty="0"/>
          </a:p>
        </p:txBody>
      </p:sp>
      <p:pic>
        <p:nvPicPr>
          <p:cNvPr id="5" name="Content Placeholder 4">
            <a:extLst>
              <a:ext uri="{FF2B5EF4-FFF2-40B4-BE49-F238E27FC236}">
                <a16:creationId xmlns:a16="http://schemas.microsoft.com/office/drawing/2014/main" id="{2FF82025-A114-44AC-36E7-995F3E24F345}"/>
              </a:ext>
            </a:extLst>
          </p:cNvPr>
          <p:cNvPicPr>
            <a:picLocks noChangeAspect="1"/>
          </p:cNvPicPr>
          <p:nvPr/>
        </p:nvPicPr>
        <p:blipFill>
          <a:blip r:embed="rId5"/>
          <a:srcRect t="2214" r="2" b="2"/>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859125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571E-064A-3D62-FD7B-194467DF03B6}"/>
              </a:ext>
            </a:extLst>
          </p:cNvPr>
          <p:cNvSpPr>
            <a:spLocks noGrp="1"/>
          </p:cNvSpPr>
          <p:nvPr>
            <p:ph type="title"/>
          </p:nvPr>
        </p:nvSpPr>
        <p:spPr/>
        <p:txBody>
          <a:bodyPr>
            <a:normAutofit fontScale="90000"/>
          </a:bodyPr>
          <a:lstStyle/>
          <a:p>
            <a:r>
              <a:rPr lang="en-US" dirty="0"/>
              <a:t>Develop Web Form to Insert Coordinates into Database</a:t>
            </a:r>
          </a:p>
        </p:txBody>
      </p:sp>
      <p:pic>
        <p:nvPicPr>
          <p:cNvPr id="5" name="Content Placeholder 4">
            <a:extLst>
              <a:ext uri="{FF2B5EF4-FFF2-40B4-BE49-F238E27FC236}">
                <a16:creationId xmlns:a16="http://schemas.microsoft.com/office/drawing/2014/main" id="{876C668A-CF7E-0E7A-94C4-6B6350A458C0}"/>
              </a:ext>
            </a:extLst>
          </p:cNvPr>
          <p:cNvPicPr>
            <a:picLocks noGrp="1" noChangeAspect="1"/>
          </p:cNvPicPr>
          <p:nvPr>
            <p:ph idx="1"/>
          </p:nvPr>
        </p:nvPicPr>
        <p:blipFill>
          <a:blip r:embed="rId2"/>
          <a:stretch>
            <a:fillRect/>
          </a:stretch>
        </p:blipFill>
        <p:spPr>
          <a:xfrm>
            <a:off x="2004441" y="2563582"/>
            <a:ext cx="8183117" cy="3305636"/>
          </a:xfrm>
        </p:spPr>
      </p:pic>
    </p:spTree>
    <p:extLst>
      <p:ext uri="{BB962C8B-B14F-4D97-AF65-F5344CB8AC3E}">
        <p14:creationId xmlns:p14="http://schemas.microsoft.com/office/powerpoint/2010/main" val="3193150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8069-4BDD-6340-7407-E2790E6A7711}"/>
              </a:ext>
            </a:extLst>
          </p:cNvPr>
          <p:cNvSpPr>
            <a:spLocks noGrp="1"/>
          </p:cNvSpPr>
          <p:nvPr>
            <p:ph type="title"/>
          </p:nvPr>
        </p:nvSpPr>
        <p:spPr/>
        <p:txBody>
          <a:bodyPr/>
          <a:lstStyle/>
          <a:p>
            <a:r>
              <a:rPr lang="en-US" dirty="0"/>
              <a:t>Develop Action Page</a:t>
            </a:r>
          </a:p>
        </p:txBody>
      </p:sp>
      <p:pic>
        <p:nvPicPr>
          <p:cNvPr id="5" name="Content Placeholder 4">
            <a:extLst>
              <a:ext uri="{FF2B5EF4-FFF2-40B4-BE49-F238E27FC236}">
                <a16:creationId xmlns:a16="http://schemas.microsoft.com/office/drawing/2014/main" id="{525518FE-A59E-152E-D681-7C3EE595F240}"/>
              </a:ext>
            </a:extLst>
          </p:cNvPr>
          <p:cNvPicPr>
            <a:picLocks noGrp="1" noChangeAspect="1"/>
          </p:cNvPicPr>
          <p:nvPr>
            <p:ph idx="1"/>
          </p:nvPr>
        </p:nvPicPr>
        <p:blipFill>
          <a:blip r:embed="rId2"/>
          <a:stretch>
            <a:fillRect/>
          </a:stretch>
        </p:blipFill>
        <p:spPr>
          <a:xfrm>
            <a:off x="1961573" y="2601687"/>
            <a:ext cx="8268854" cy="3229426"/>
          </a:xfrm>
        </p:spPr>
      </p:pic>
    </p:spTree>
    <p:extLst>
      <p:ext uri="{BB962C8B-B14F-4D97-AF65-F5344CB8AC3E}">
        <p14:creationId xmlns:p14="http://schemas.microsoft.com/office/powerpoint/2010/main" val="1628377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0E6F3-2FAC-5DBA-10DE-6BF9F0E97258}"/>
              </a:ext>
            </a:extLst>
          </p:cNvPr>
          <p:cNvSpPr>
            <a:spLocks noGrp="1"/>
          </p:cNvSpPr>
          <p:nvPr>
            <p:ph type="title"/>
          </p:nvPr>
        </p:nvSpPr>
        <p:spPr/>
        <p:txBody>
          <a:bodyPr/>
          <a:lstStyle/>
          <a:p>
            <a:r>
              <a:rPr lang="en-US" dirty="0"/>
              <a:t>Develop SQL Code</a:t>
            </a:r>
          </a:p>
        </p:txBody>
      </p:sp>
      <p:sp>
        <p:nvSpPr>
          <p:cNvPr id="3" name="Content Placeholder 2">
            <a:extLst>
              <a:ext uri="{FF2B5EF4-FFF2-40B4-BE49-F238E27FC236}">
                <a16:creationId xmlns:a16="http://schemas.microsoft.com/office/drawing/2014/main" id="{FACA9269-4C99-3AA7-BE96-76FEDC448420}"/>
              </a:ext>
            </a:extLst>
          </p:cNvPr>
          <p:cNvSpPr>
            <a:spLocks noGrp="1"/>
          </p:cNvSpPr>
          <p:nvPr>
            <p:ph idx="1"/>
          </p:nvPr>
        </p:nvSpPr>
        <p:spPr/>
        <p:txBody>
          <a:bodyPr/>
          <a:lstStyle/>
          <a:p>
            <a:r>
              <a:rPr lang="en-US" dirty="0"/>
              <a:t>INSERT INTO </a:t>
            </a:r>
            <a:r>
              <a:rPr lang="en-US" dirty="0" err="1"/>
              <a:t>cordinates_test</a:t>
            </a:r>
            <a:r>
              <a:rPr lang="en-US" dirty="0"/>
              <a:t> (</a:t>
            </a:r>
            <a:r>
              <a:rPr lang="en-US" dirty="0" err="1"/>
              <a:t>cordinates_test.lat</a:t>
            </a:r>
            <a:r>
              <a:rPr lang="en-US" dirty="0"/>
              <a:t>, </a:t>
            </a:r>
            <a:r>
              <a:rPr lang="en-US" dirty="0" err="1"/>
              <a:t>cordinates_test.lon</a:t>
            </a:r>
            <a:r>
              <a:rPr lang="en-US" dirty="0"/>
              <a:t>, </a:t>
            </a:r>
            <a:r>
              <a:rPr lang="en-US" dirty="0" err="1"/>
              <a:t>MasterLggerNumber</a:t>
            </a:r>
            <a:r>
              <a:rPr lang="en-US" dirty="0"/>
              <a:t>) VALUES ('$</a:t>
            </a:r>
            <a:r>
              <a:rPr lang="en-US" dirty="0" err="1"/>
              <a:t>lat</a:t>
            </a:r>
            <a:r>
              <a:rPr lang="en-US" dirty="0"/>
              <a:t>', '$</a:t>
            </a:r>
            <a:r>
              <a:rPr lang="en-US" dirty="0" err="1"/>
              <a:t>lon</a:t>
            </a:r>
            <a:r>
              <a:rPr lang="en-US" dirty="0"/>
              <a:t>', '$</a:t>
            </a:r>
            <a:r>
              <a:rPr lang="en-US" dirty="0" err="1"/>
              <a:t>masterNumber</a:t>
            </a:r>
            <a:r>
              <a:rPr lang="en-US" dirty="0"/>
              <a:t>');</a:t>
            </a:r>
          </a:p>
        </p:txBody>
      </p:sp>
    </p:spTree>
    <p:extLst>
      <p:ext uri="{BB962C8B-B14F-4D97-AF65-F5344CB8AC3E}">
        <p14:creationId xmlns:p14="http://schemas.microsoft.com/office/powerpoint/2010/main" val="3084639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2927-4F89-95BC-2414-436A636430A8}"/>
              </a:ext>
            </a:extLst>
          </p:cNvPr>
          <p:cNvSpPr>
            <a:spLocks noGrp="1"/>
          </p:cNvSpPr>
          <p:nvPr>
            <p:ph type="title"/>
          </p:nvPr>
        </p:nvSpPr>
        <p:spPr/>
        <p:txBody>
          <a:bodyPr/>
          <a:lstStyle/>
          <a:p>
            <a:r>
              <a:rPr lang="en-US" dirty="0"/>
              <a:t>Adjust SQL Code</a:t>
            </a:r>
          </a:p>
        </p:txBody>
      </p:sp>
      <p:sp>
        <p:nvSpPr>
          <p:cNvPr id="3" name="Content Placeholder 2">
            <a:extLst>
              <a:ext uri="{FF2B5EF4-FFF2-40B4-BE49-F238E27FC236}">
                <a16:creationId xmlns:a16="http://schemas.microsoft.com/office/drawing/2014/main" id="{875B7324-FEB3-EFCA-21E0-E964460768DD}"/>
              </a:ext>
            </a:extLst>
          </p:cNvPr>
          <p:cNvSpPr>
            <a:spLocks noGrp="1"/>
          </p:cNvSpPr>
          <p:nvPr>
            <p:ph idx="1"/>
          </p:nvPr>
        </p:nvSpPr>
        <p:spPr/>
        <p:txBody>
          <a:bodyPr/>
          <a:lstStyle/>
          <a:p>
            <a:r>
              <a:rPr lang="en-US" dirty="0"/>
              <a:t>$</a:t>
            </a:r>
            <a:r>
              <a:rPr lang="en-US" dirty="0" err="1"/>
              <a:t>sql</a:t>
            </a:r>
            <a:r>
              <a:rPr lang="en-US" dirty="0"/>
              <a:t> = "INSERT INTO </a:t>
            </a:r>
            <a:r>
              <a:rPr lang="en-US" dirty="0" err="1"/>
              <a:t>cordinates_test</a:t>
            </a:r>
            <a:r>
              <a:rPr lang="en-US" dirty="0"/>
              <a:t> (</a:t>
            </a:r>
            <a:r>
              <a:rPr lang="en-US" dirty="0" err="1"/>
              <a:t>cordinates_test.lat</a:t>
            </a:r>
            <a:r>
              <a:rPr lang="en-US" dirty="0"/>
              <a:t>, </a:t>
            </a:r>
            <a:r>
              <a:rPr lang="en-US" dirty="0" err="1"/>
              <a:t>cordinates_test.lon</a:t>
            </a:r>
            <a:r>
              <a:rPr lang="en-US" dirty="0"/>
              <a:t>, </a:t>
            </a:r>
            <a:r>
              <a:rPr lang="en-US" dirty="0" err="1"/>
              <a:t>MasterLggerNumber</a:t>
            </a:r>
            <a:r>
              <a:rPr lang="en-US" dirty="0"/>
              <a:t>)</a:t>
            </a:r>
          </a:p>
          <a:p>
            <a:pPr marL="0" indent="0">
              <a:buNone/>
            </a:pPr>
            <a:r>
              <a:rPr lang="en-US" dirty="0"/>
              <a:t>VALUES ('$</a:t>
            </a:r>
            <a:r>
              <a:rPr lang="en-US" dirty="0" err="1"/>
              <a:t>lat</a:t>
            </a:r>
            <a:r>
              <a:rPr lang="en-US" dirty="0"/>
              <a:t>', '$</a:t>
            </a:r>
            <a:r>
              <a:rPr lang="en-US" dirty="0" err="1"/>
              <a:t>lon</a:t>
            </a:r>
            <a:r>
              <a:rPr lang="en-US" dirty="0"/>
              <a:t>', '$</a:t>
            </a:r>
            <a:r>
              <a:rPr lang="en-US" dirty="0" err="1"/>
              <a:t>masterNumber</a:t>
            </a:r>
            <a:r>
              <a:rPr lang="en-US" dirty="0"/>
              <a:t>');"; // insert values into database</a:t>
            </a:r>
          </a:p>
          <a:p>
            <a:pPr marL="0" indent="0">
              <a:buNone/>
            </a:pPr>
            <a:r>
              <a:rPr lang="en-US" dirty="0"/>
              <a:t>$results = </a:t>
            </a:r>
            <a:r>
              <a:rPr lang="en-US" dirty="0" err="1"/>
              <a:t>mysqli_query</a:t>
            </a:r>
            <a:r>
              <a:rPr lang="en-US" dirty="0"/>
              <a:t>($conn,$</a:t>
            </a:r>
            <a:r>
              <a:rPr lang="en-US" dirty="0" err="1"/>
              <a:t>sql</a:t>
            </a:r>
            <a:r>
              <a:rPr lang="en-US" dirty="0"/>
              <a:t>);</a:t>
            </a:r>
          </a:p>
        </p:txBody>
      </p:sp>
    </p:spTree>
    <p:extLst>
      <p:ext uri="{BB962C8B-B14F-4D97-AF65-F5344CB8AC3E}">
        <p14:creationId xmlns:p14="http://schemas.microsoft.com/office/powerpoint/2010/main" val="2773982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3B4F71-D411-8C6D-DBEC-DBA9C2427E08}"/>
              </a:ext>
            </a:extLst>
          </p:cNvPr>
          <p:cNvSpPr txBox="1"/>
          <p:nvPr/>
        </p:nvSpPr>
        <p:spPr>
          <a:xfrm>
            <a:off x="885825" y="783194"/>
            <a:ext cx="10453937" cy="923330"/>
          </a:xfrm>
          <a:prstGeom prst="rect">
            <a:avLst/>
          </a:prstGeom>
          <a:noFill/>
        </p:spPr>
        <p:txBody>
          <a:bodyPr wrap="square">
            <a:spAutoFit/>
          </a:bodyPr>
          <a:lstStyle/>
          <a:p>
            <a:r>
              <a:rPr lang="en-US" dirty="0"/>
              <a:t>Create CSV through PHP using data from the database with two separate tables for seamless integration into the web-map. This query uses a left join to combine data from the two tables within the database. This is so that we can track changes of bridge locations without having to add new entries into the table set with purchaser data</a:t>
            </a:r>
          </a:p>
        </p:txBody>
      </p:sp>
      <p:sp>
        <p:nvSpPr>
          <p:cNvPr id="5" name="TextBox 4">
            <a:extLst>
              <a:ext uri="{FF2B5EF4-FFF2-40B4-BE49-F238E27FC236}">
                <a16:creationId xmlns:a16="http://schemas.microsoft.com/office/drawing/2014/main" id="{6D55BC4E-B67D-86FE-4E88-0FFCF76C7D23}"/>
              </a:ext>
            </a:extLst>
          </p:cNvPr>
          <p:cNvSpPr txBox="1"/>
          <p:nvPr/>
        </p:nvSpPr>
        <p:spPr>
          <a:xfrm>
            <a:off x="885824" y="1937954"/>
            <a:ext cx="9949471" cy="1200329"/>
          </a:xfrm>
          <a:prstGeom prst="rect">
            <a:avLst/>
          </a:prstGeom>
          <a:noFill/>
        </p:spPr>
        <p:txBody>
          <a:bodyPr wrap="square">
            <a:spAutoFit/>
          </a:bodyPr>
          <a:lstStyle/>
          <a:p>
            <a:r>
              <a:rPr lang="en-US" dirty="0"/>
              <a:t>SELECT </a:t>
            </a:r>
            <a:r>
              <a:rPr lang="en-US" dirty="0" err="1"/>
              <a:t>cordinates_test.lat</a:t>
            </a:r>
            <a:r>
              <a:rPr lang="en-US" dirty="0"/>
              <a:t>, </a:t>
            </a:r>
            <a:r>
              <a:rPr lang="en-US" dirty="0" err="1"/>
              <a:t>cordinates_test.lon</a:t>
            </a:r>
            <a:r>
              <a:rPr lang="en-US" dirty="0"/>
              <a:t>, </a:t>
            </a:r>
            <a:r>
              <a:rPr lang="en-US" dirty="0" err="1"/>
              <a:t>LoggingBridgeData.MasterLoggerNumber</a:t>
            </a:r>
            <a:r>
              <a:rPr lang="en-US" dirty="0"/>
              <a:t>, </a:t>
            </a:r>
            <a:r>
              <a:rPr lang="en-US" dirty="0" err="1"/>
              <a:t>LoggingBridgeData.Bridge_Type</a:t>
            </a:r>
            <a:r>
              <a:rPr lang="en-US" dirty="0"/>
              <a:t>, LoggingBridgeData.Number18, LoggingBridgeData.Number20, LoggingBridgeData.Number24, LoggingBridgeData.Number30 FROM </a:t>
            </a:r>
            <a:r>
              <a:rPr lang="en-US" dirty="0" err="1"/>
              <a:t>cordinates_test</a:t>
            </a:r>
            <a:r>
              <a:rPr lang="en-US" dirty="0"/>
              <a:t> LEFT JOIN </a:t>
            </a:r>
            <a:r>
              <a:rPr lang="en-US" dirty="0" err="1"/>
              <a:t>LoggingBridgeData</a:t>
            </a:r>
            <a:r>
              <a:rPr lang="en-US" dirty="0"/>
              <a:t> ON </a:t>
            </a:r>
            <a:r>
              <a:rPr lang="en-US" dirty="0" err="1"/>
              <a:t>cordinates_test.MasterLggerNumber</a:t>
            </a:r>
            <a:r>
              <a:rPr lang="en-US" dirty="0"/>
              <a:t> = </a:t>
            </a:r>
            <a:r>
              <a:rPr lang="en-US" dirty="0" err="1"/>
              <a:t>LoggingBridgeData.MasterLoggerNumber</a:t>
            </a:r>
            <a:r>
              <a:rPr lang="en-US" dirty="0"/>
              <a:t>;</a:t>
            </a:r>
          </a:p>
        </p:txBody>
      </p:sp>
      <p:pic>
        <p:nvPicPr>
          <p:cNvPr id="7" name="Picture 6">
            <a:extLst>
              <a:ext uri="{FF2B5EF4-FFF2-40B4-BE49-F238E27FC236}">
                <a16:creationId xmlns:a16="http://schemas.microsoft.com/office/drawing/2014/main" id="{6AB697B1-99E7-3690-0470-FD67BA24AE69}"/>
              </a:ext>
            </a:extLst>
          </p:cNvPr>
          <p:cNvPicPr>
            <a:picLocks noChangeAspect="1"/>
          </p:cNvPicPr>
          <p:nvPr/>
        </p:nvPicPr>
        <p:blipFill>
          <a:blip r:embed="rId2"/>
          <a:stretch>
            <a:fillRect/>
          </a:stretch>
        </p:blipFill>
        <p:spPr>
          <a:xfrm>
            <a:off x="1875065" y="3520650"/>
            <a:ext cx="8192643" cy="2324424"/>
          </a:xfrm>
          <a:prstGeom prst="rect">
            <a:avLst/>
          </a:prstGeom>
        </p:spPr>
      </p:pic>
    </p:spTree>
    <p:extLst>
      <p:ext uri="{BB962C8B-B14F-4D97-AF65-F5344CB8AC3E}">
        <p14:creationId xmlns:p14="http://schemas.microsoft.com/office/powerpoint/2010/main" val="3006540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3B4A0-19E3-E0C7-387E-5E9B13F1D9E4}"/>
              </a:ext>
            </a:extLst>
          </p:cNvPr>
          <p:cNvSpPr>
            <a:spLocks noGrp="1"/>
          </p:cNvSpPr>
          <p:nvPr>
            <p:ph type="title"/>
          </p:nvPr>
        </p:nvSpPr>
        <p:spPr/>
        <p:txBody>
          <a:bodyPr/>
          <a:lstStyle/>
          <a:p>
            <a:r>
              <a:rPr lang="en-US" dirty="0"/>
              <a:t>Minimum Crossing Requirements</a:t>
            </a:r>
          </a:p>
        </p:txBody>
      </p:sp>
      <p:sp>
        <p:nvSpPr>
          <p:cNvPr id="3" name="Content Placeholder 2">
            <a:extLst>
              <a:ext uri="{FF2B5EF4-FFF2-40B4-BE49-F238E27FC236}">
                <a16:creationId xmlns:a16="http://schemas.microsoft.com/office/drawing/2014/main" id="{229F3F52-308F-09A2-BE4C-3AEB951D2901}"/>
              </a:ext>
            </a:extLst>
          </p:cNvPr>
          <p:cNvSpPr>
            <a:spLocks noGrp="1"/>
          </p:cNvSpPr>
          <p:nvPr>
            <p:ph sz="half" idx="1"/>
          </p:nvPr>
        </p:nvSpPr>
        <p:spPr/>
        <p:txBody>
          <a:bodyPr/>
          <a:lstStyle/>
          <a:p>
            <a:r>
              <a:rPr lang="en-US" dirty="0"/>
              <a:t>MR 1.6 - Where economically and/or topographically feasible, ELEVATED CROSSINGS (ex. Bridges, culverts, pole crossings, etc.) shall be used when crossing streams (perennial and intermittent) and ephemeral channels.</a:t>
            </a:r>
          </a:p>
          <a:p>
            <a:endParaRPr lang="en-US" dirty="0"/>
          </a:p>
        </p:txBody>
      </p:sp>
      <p:sp>
        <p:nvSpPr>
          <p:cNvPr id="4" name="Content Placeholder 3">
            <a:extLst>
              <a:ext uri="{FF2B5EF4-FFF2-40B4-BE49-F238E27FC236}">
                <a16:creationId xmlns:a16="http://schemas.microsoft.com/office/drawing/2014/main" id="{1FB1DDC2-8546-4D98-5C90-3094486C3AD2}"/>
              </a:ext>
            </a:extLst>
          </p:cNvPr>
          <p:cNvSpPr>
            <a:spLocks noGrp="1"/>
          </p:cNvSpPr>
          <p:nvPr>
            <p:ph sz="half" idx="2"/>
          </p:nvPr>
        </p:nvSpPr>
        <p:spPr/>
        <p:txBody>
          <a:bodyPr/>
          <a:lstStyle/>
          <a:p>
            <a:r>
              <a:rPr lang="en-US" dirty="0"/>
              <a:t>Immediately stabilize disturbed ground associated with crossing (excluding the active trail or road surface) to reduce runoff into streams</a:t>
            </a:r>
          </a:p>
        </p:txBody>
      </p:sp>
    </p:spTree>
    <p:extLst>
      <p:ext uri="{BB962C8B-B14F-4D97-AF65-F5344CB8AC3E}">
        <p14:creationId xmlns:p14="http://schemas.microsoft.com/office/powerpoint/2010/main" val="988693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70AB-A827-9E41-1E05-F5351F149F2A}"/>
              </a:ext>
            </a:extLst>
          </p:cNvPr>
          <p:cNvSpPr>
            <a:spLocks noGrp="1"/>
          </p:cNvSpPr>
          <p:nvPr>
            <p:ph type="title"/>
          </p:nvPr>
        </p:nvSpPr>
        <p:spPr/>
        <p:txBody>
          <a:bodyPr>
            <a:normAutofit fontScale="90000"/>
          </a:bodyPr>
          <a:lstStyle/>
          <a:p>
            <a:r>
              <a:rPr lang="en-US" dirty="0"/>
              <a:t>CSV into </a:t>
            </a:r>
            <a:r>
              <a:rPr lang="en-US" dirty="0" err="1"/>
              <a:t>PapaParse</a:t>
            </a:r>
            <a:r>
              <a:rPr lang="en-US" dirty="0"/>
              <a:t> and Then Push into a Marker Icon</a:t>
            </a:r>
          </a:p>
        </p:txBody>
      </p:sp>
      <p:pic>
        <p:nvPicPr>
          <p:cNvPr id="5" name="Content Placeholder 4">
            <a:extLst>
              <a:ext uri="{FF2B5EF4-FFF2-40B4-BE49-F238E27FC236}">
                <a16:creationId xmlns:a16="http://schemas.microsoft.com/office/drawing/2014/main" id="{C79F3638-7550-7F61-EF3B-3AF8CB333164}"/>
              </a:ext>
            </a:extLst>
          </p:cNvPr>
          <p:cNvPicPr>
            <a:picLocks noGrp="1" noChangeAspect="1"/>
          </p:cNvPicPr>
          <p:nvPr>
            <p:ph idx="1"/>
          </p:nvPr>
        </p:nvPicPr>
        <p:blipFill>
          <a:blip r:embed="rId2"/>
          <a:stretch>
            <a:fillRect/>
          </a:stretch>
        </p:blipFill>
        <p:spPr>
          <a:xfrm>
            <a:off x="1295402" y="2557993"/>
            <a:ext cx="4896725" cy="3317875"/>
          </a:xfrm>
        </p:spPr>
      </p:pic>
      <p:pic>
        <p:nvPicPr>
          <p:cNvPr id="7" name="Picture 6">
            <a:extLst>
              <a:ext uri="{FF2B5EF4-FFF2-40B4-BE49-F238E27FC236}">
                <a16:creationId xmlns:a16="http://schemas.microsoft.com/office/drawing/2014/main" id="{D15703F9-2647-7EFC-9D44-2B20CE0B9B10}"/>
              </a:ext>
            </a:extLst>
          </p:cNvPr>
          <p:cNvPicPr>
            <a:picLocks noChangeAspect="1"/>
          </p:cNvPicPr>
          <p:nvPr/>
        </p:nvPicPr>
        <p:blipFill>
          <a:blip r:embed="rId3"/>
          <a:stretch>
            <a:fillRect/>
          </a:stretch>
        </p:blipFill>
        <p:spPr>
          <a:xfrm>
            <a:off x="6316802" y="2557993"/>
            <a:ext cx="4908433" cy="3317875"/>
          </a:xfrm>
          <a:prstGeom prst="rect">
            <a:avLst/>
          </a:prstGeom>
        </p:spPr>
      </p:pic>
    </p:spTree>
    <p:extLst>
      <p:ext uri="{BB962C8B-B14F-4D97-AF65-F5344CB8AC3E}">
        <p14:creationId xmlns:p14="http://schemas.microsoft.com/office/powerpoint/2010/main" val="4099332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065B9A-5198-5A90-A9C6-CABA49516B84}"/>
              </a:ext>
            </a:extLst>
          </p:cNvPr>
          <p:cNvPicPr>
            <a:picLocks noChangeAspect="1"/>
          </p:cNvPicPr>
          <p:nvPr/>
        </p:nvPicPr>
        <p:blipFill>
          <a:blip r:embed="rId2"/>
          <a:stretch>
            <a:fillRect/>
          </a:stretch>
        </p:blipFill>
        <p:spPr>
          <a:xfrm>
            <a:off x="1161204" y="826487"/>
            <a:ext cx="10047643" cy="5205025"/>
          </a:xfrm>
          <a:prstGeom prst="rect">
            <a:avLst/>
          </a:prstGeom>
        </p:spPr>
      </p:pic>
    </p:spTree>
    <p:extLst>
      <p:ext uri="{BB962C8B-B14F-4D97-AF65-F5344CB8AC3E}">
        <p14:creationId xmlns:p14="http://schemas.microsoft.com/office/powerpoint/2010/main" val="1213459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E56E-8A15-7BED-069F-EAF92CCADDB6}"/>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1B72D2A-A5FC-E6F7-E9EF-34BEEDF9D25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1525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D39ECD8-0E3E-43C1-9E56-3604E9A15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B592F0F-402B-4FF5-BC6B-00A024655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6" name="Picture 15">
              <a:extLst>
                <a:ext uri="{FF2B5EF4-FFF2-40B4-BE49-F238E27FC236}">
                  <a16:creationId xmlns:a16="http://schemas.microsoft.com/office/drawing/2014/main" id="{8EF0DA20-3B85-45BF-BA3A-BFB1E8447C8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8777C3F1-A465-43B3-85B0-DD54F9F15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1DB29FDA-E291-482E-AAF5-3E0C5C321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 name="Picture 18">
              <a:extLst>
                <a:ext uri="{FF2B5EF4-FFF2-40B4-BE49-F238E27FC236}">
                  <a16:creationId xmlns:a16="http://schemas.microsoft.com/office/drawing/2014/main" id="{00024A88-E45C-43D3-B94F-346AF518B1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4F8AEA68-519B-AC46-4E0D-D4ABF8680A6E}"/>
              </a:ext>
            </a:extLst>
          </p:cNvPr>
          <p:cNvSpPr>
            <a:spLocks noGrp="1"/>
          </p:cNvSpPr>
          <p:nvPr>
            <p:ph type="title"/>
          </p:nvPr>
        </p:nvSpPr>
        <p:spPr>
          <a:xfrm>
            <a:off x="1170564" y="982132"/>
            <a:ext cx="4561069" cy="1416721"/>
          </a:xfrm>
        </p:spPr>
        <p:txBody>
          <a:bodyPr>
            <a:normAutofit/>
          </a:bodyPr>
          <a:lstStyle/>
          <a:p>
            <a:r>
              <a:rPr lang="en-US" sz="4000" dirty="0"/>
              <a:t>Bad Crossings</a:t>
            </a:r>
          </a:p>
        </p:txBody>
      </p:sp>
      <p:cxnSp>
        <p:nvCxnSpPr>
          <p:cNvPr id="21" name="Straight Connector 20">
            <a:extLst>
              <a:ext uri="{FF2B5EF4-FFF2-40B4-BE49-F238E27FC236}">
                <a16:creationId xmlns:a16="http://schemas.microsoft.com/office/drawing/2014/main" id="{DFBD34B5-7777-4A8A-8ED2-97A4A3C27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Content Placeholder 9">
            <a:extLst>
              <a:ext uri="{FF2B5EF4-FFF2-40B4-BE49-F238E27FC236}">
                <a16:creationId xmlns:a16="http://schemas.microsoft.com/office/drawing/2014/main" id="{FA522FE4-FEB4-2B42-2F27-CF20B78AEDB5}"/>
              </a:ext>
            </a:extLst>
          </p:cNvPr>
          <p:cNvSpPr>
            <a:spLocks noGrp="1"/>
          </p:cNvSpPr>
          <p:nvPr>
            <p:ph idx="1"/>
          </p:nvPr>
        </p:nvSpPr>
        <p:spPr>
          <a:xfrm>
            <a:off x="1167385" y="2556932"/>
            <a:ext cx="4567427" cy="3318936"/>
          </a:xfrm>
        </p:spPr>
        <p:txBody>
          <a:bodyPr>
            <a:normAutofit/>
          </a:bodyPr>
          <a:lstStyle/>
          <a:p>
            <a:r>
              <a:rPr lang="en-US" dirty="0"/>
              <a:t>Sediment is directly put into the stream, and there are no deterrents to prevent sediment from entering the stream.</a:t>
            </a:r>
          </a:p>
          <a:p>
            <a:r>
              <a:rPr lang="en-US" dirty="0">
                <a:solidFill>
                  <a:schemeClr val="tx1"/>
                </a:solidFill>
              </a:rPr>
              <a:t>MR 1.8 - Avoid depositing soil into the stream or channel.</a:t>
            </a:r>
          </a:p>
          <a:p>
            <a:pPr marL="0" indent="0">
              <a:buNone/>
            </a:pPr>
            <a:endParaRPr lang="en-US" sz="1800" dirty="0"/>
          </a:p>
        </p:txBody>
      </p:sp>
      <p:pic>
        <p:nvPicPr>
          <p:cNvPr id="6" name="Picture 5">
            <a:extLst>
              <a:ext uri="{FF2B5EF4-FFF2-40B4-BE49-F238E27FC236}">
                <a16:creationId xmlns:a16="http://schemas.microsoft.com/office/drawing/2014/main" id="{FD47CE6F-373F-919F-7BFD-A4FF0B1DAACD}"/>
              </a:ext>
            </a:extLst>
          </p:cNvPr>
          <p:cNvPicPr>
            <a:picLocks noChangeAspect="1"/>
          </p:cNvPicPr>
          <p:nvPr/>
        </p:nvPicPr>
        <p:blipFill>
          <a:blip r:embed="rId5"/>
          <a:srcRect l="12126" r="18988" b="1"/>
          <a:stretch/>
        </p:blipFill>
        <p:spPr>
          <a:xfrm>
            <a:off x="6093447" y="821175"/>
            <a:ext cx="2584054" cy="2494531"/>
          </a:xfrm>
          <a:prstGeom prst="rect">
            <a:avLst/>
          </a:prstGeom>
        </p:spPr>
      </p:pic>
      <p:sp>
        <p:nvSpPr>
          <p:cNvPr id="23" name="Rectangle 22">
            <a:extLst>
              <a:ext uri="{FF2B5EF4-FFF2-40B4-BE49-F238E27FC236}">
                <a16:creationId xmlns:a16="http://schemas.microsoft.com/office/drawing/2014/main" id="{018F8D27-BFDB-4BF9-A512-FF930275B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0C71FA-54A3-D504-B830-73E633F55387}"/>
              </a:ext>
            </a:extLst>
          </p:cNvPr>
          <p:cNvPicPr>
            <a:picLocks noChangeAspect="1"/>
          </p:cNvPicPr>
          <p:nvPr/>
        </p:nvPicPr>
        <p:blipFill>
          <a:blip r:embed="rId6"/>
          <a:srcRect l="14855" r="17973" b="2"/>
          <a:stretch/>
        </p:blipFill>
        <p:spPr>
          <a:xfrm>
            <a:off x="8855486" y="821175"/>
            <a:ext cx="2510350" cy="2494531"/>
          </a:xfrm>
          <a:prstGeom prst="rect">
            <a:avLst/>
          </a:prstGeom>
        </p:spPr>
      </p:pic>
      <p:pic>
        <p:nvPicPr>
          <p:cNvPr id="4" name="Content Placeholder 3">
            <a:extLst>
              <a:ext uri="{FF2B5EF4-FFF2-40B4-BE49-F238E27FC236}">
                <a16:creationId xmlns:a16="http://schemas.microsoft.com/office/drawing/2014/main" id="{5CE6B928-7E36-F0F1-2815-53C9752DFEF8}"/>
              </a:ext>
            </a:extLst>
          </p:cNvPr>
          <p:cNvPicPr>
            <a:picLocks noChangeAspect="1"/>
          </p:cNvPicPr>
          <p:nvPr/>
        </p:nvPicPr>
        <p:blipFill>
          <a:blip r:embed="rId7"/>
          <a:srcRect t="5299" r="-2" b="42086"/>
          <a:stretch/>
        </p:blipFill>
        <p:spPr>
          <a:xfrm>
            <a:off x="6093448" y="3453833"/>
            <a:ext cx="5264080" cy="2478837"/>
          </a:xfrm>
          <a:prstGeom prst="rect">
            <a:avLst/>
          </a:prstGeom>
        </p:spPr>
      </p:pic>
    </p:spTree>
    <p:extLst>
      <p:ext uri="{BB962C8B-B14F-4D97-AF65-F5344CB8AC3E}">
        <p14:creationId xmlns:p14="http://schemas.microsoft.com/office/powerpoint/2010/main" val="393997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A2AAA7B-DD5A-486B-B28F-F19588315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DB99B21-A649-42D2-BB86-486C2E73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8" name="Picture 27">
              <a:extLst>
                <a:ext uri="{FF2B5EF4-FFF2-40B4-BE49-F238E27FC236}">
                  <a16:creationId xmlns:a16="http://schemas.microsoft.com/office/drawing/2014/main" id="{4A631EEB-EF96-4032-8B47-62220C131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9" name="Rectangle 28">
              <a:extLst>
                <a:ext uri="{FF2B5EF4-FFF2-40B4-BE49-F238E27FC236}">
                  <a16:creationId xmlns:a16="http://schemas.microsoft.com/office/drawing/2014/main" id="{90B37569-6E3D-4B34-AD3E-0FC79D7CB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0" name="Picture 29">
              <a:extLst>
                <a:ext uri="{FF2B5EF4-FFF2-40B4-BE49-F238E27FC236}">
                  <a16:creationId xmlns:a16="http://schemas.microsoft.com/office/drawing/2014/main" id="{A3A0A741-DE46-43B7-A732-2C6D71E7B11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1" name="Picture 30">
              <a:extLst>
                <a:ext uri="{FF2B5EF4-FFF2-40B4-BE49-F238E27FC236}">
                  <a16:creationId xmlns:a16="http://schemas.microsoft.com/office/drawing/2014/main" id="{3FB4AD13-112F-436E-9596-F7557110C0D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FA0415D-5066-68AD-01D1-00E379377FFC}"/>
              </a:ext>
            </a:extLst>
          </p:cNvPr>
          <p:cNvSpPr>
            <a:spLocks noGrp="1"/>
          </p:cNvSpPr>
          <p:nvPr>
            <p:ph type="title"/>
          </p:nvPr>
        </p:nvSpPr>
        <p:spPr>
          <a:xfrm>
            <a:off x="1180101" y="982132"/>
            <a:ext cx="6354633" cy="1303867"/>
          </a:xfrm>
        </p:spPr>
        <p:txBody>
          <a:bodyPr>
            <a:normAutofit/>
          </a:bodyPr>
          <a:lstStyle/>
          <a:p>
            <a:r>
              <a:rPr lang="en-US"/>
              <a:t>Ford</a:t>
            </a:r>
          </a:p>
        </p:txBody>
      </p:sp>
      <p:cxnSp>
        <p:nvCxnSpPr>
          <p:cNvPr id="33" name="Straight Connector 32">
            <a:extLst>
              <a:ext uri="{FF2B5EF4-FFF2-40B4-BE49-F238E27FC236}">
                <a16:creationId xmlns:a16="http://schemas.microsoft.com/office/drawing/2014/main" id="{496D98D9-A8AD-432E-BD4E-FF8001244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A783FF66-B7FA-BE28-0B77-4230FEB7E7B8}"/>
              </a:ext>
            </a:extLst>
          </p:cNvPr>
          <p:cNvSpPr>
            <a:spLocks noGrp="1"/>
          </p:cNvSpPr>
          <p:nvPr>
            <p:ph idx="1"/>
          </p:nvPr>
        </p:nvSpPr>
        <p:spPr>
          <a:xfrm>
            <a:off x="1167385" y="2556932"/>
            <a:ext cx="6380065" cy="3318936"/>
          </a:xfrm>
        </p:spPr>
        <p:txBody>
          <a:bodyPr>
            <a:normAutofit/>
          </a:bodyPr>
          <a:lstStyle/>
          <a:p>
            <a:r>
              <a:rPr lang="en-US" dirty="0"/>
              <a:t>Must have reinforced bottom and have an armored approach</a:t>
            </a:r>
            <a:endParaRPr lang="en-US"/>
          </a:p>
          <a:p>
            <a:r>
              <a:rPr lang="en-US" dirty="0"/>
              <a:t>Can only be used when an elevated stream crossing is impossible</a:t>
            </a:r>
            <a:endParaRPr lang="en-US"/>
          </a:p>
        </p:txBody>
      </p:sp>
      <p:pic>
        <p:nvPicPr>
          <p:cNvPr id="5" name="Content Placeholder 4" descr="A gravel road in the woods&#10;&#10;AI-generated content may be incorrect.">
            <a:extLst>
              <a:ext uri="{FF2B5EF4-FFF2-40B4-BE49-F238E27FC236}">
                <a16:creationId xmlns:a16="http://schemas.microsoft.com/office/drawing/2014/main" id="{8C539D85-19F3-E584-9170-6FB58B60A1E5}"/>
              </a:ext>
            </a:extLst>
          </p:cNvPr>
          <p:cNvPicPr>
            <a:picLocks noChangeAspect="1"/>
          </p:cNvPicPr>
          <p:nvPr/>
        </p:nvPicPr>
        <p:blipFill>
          <a:blip r:embed="rId5"/>
          <a:srcRect r="7947"/>
          <a:stretch/>
        </p:blipFill>
        <p:spPr>
          <a:xfrm>
            <a:off x="8137325" y="1158024"/>
            <a:ext cx="2839277" cy="2066544"/>
          </a:xfrm>
          <a:prstGeom prst="rect">
            <a:avLst/>
          </a:prstGeom>
          <a:ln w="57150" cmpd="thickThin">
            <a:solidFill>
              <a:schemeClr val="tx1">
                <a:lumMod val="50000"/>
                <a:lumOff val="50000"/>
              </a:schemeClr>
            </a:solidFill>
            <a:miter lim="800000"/>
          </a:ln>
        </p:spPr>
      </p:pic>
      <p:pic>
        <p:nvPicPr>
          <p:cNvPr id="6" name="Picture 5">
            <a:extLst>
              <a:ext uri="{FF2B5EF4-FFF2-40B4-BE49-F238E27FC236}">
                <a16:creationId xmlns:a16="http://schemas.microsoft.com/office/drawing/2014/main" id="{8A0F7C6C-EF28-AE33-2036-EF6D64638DF8}"/>
              </a:ext>
            </a:extLst>
          </p:cNvPr>
          <p:cNvPicPr>
            <a:picLocks noChangeAspect="1"/>
          </p:cNvPicPr>
          <p:nvPr/>
        </p:nvPicPr>
        <p:blipFill>
          <a:blip r:embed="rId6"/>
          <a:srcRect r="6" b="13472"/>
          <a:stretch/>
        </p:blipFill>
        <p:spPr>
          <a:xfrm>
            <a:off x="8135453" y="3631646"/>
            <a:ext cx="2843021" cy="2066544"/>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3020452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13A2-0BD3-6889-D52B-3C57EC36326D}"/>
              </a:ext>
            </a:extLst>
          </p:cNvPr>
          <p:cNvSpPr>
            <a:spLocks noGrp="1"/>
          </p:cNvSpPr>
          <p:nvPr>
            <p:ph type="title"/>
          </p:nvPr>
        </p:nvSpPr>
        <p:spPr/>
        <p:txBody>
          <a:bodyPr/>
          <a:lstStyle/>
          <a:p>
            <a:r>
              <a:rPr lang="en-US" dirty="0"/>
              <a:t>Elevated Stream Crossings</a:t>
            </a:r>
          </a:p>
        </p:txBody>
      </p:sp>
      <p:sp>
        <p:nvSpPr>
          <p:cNvPr id="3" name="Content Placeholder 2">
            <a:extLst>
              <a:ext uri="{FF2B5EF4-FFF2-40B4-BE49-F238E27FC236}">
                <a16:creationId xmlns:a16="http://schemas.microsoft.com/office/drawing/2014/main" id="{6D404305-CA80-67AB-3E1F-31CE5CFAA02C}"/>
              </a:ext>
            </a:extLst>
          </p:cNvPr>
          <p:cNvSpPr>
            <a:spLocks noGrp="1"/>
          </p:cNvSpPr>
          <p:nvPr>
            <p:ph idx="1"/>
          </p:nvPr>
        </p:nvSpPr>
        <p:spPr/>
        <p:txBody>
          <a:bodyPr/>
          <a:lstStyle/>
          <a:p>
            <a:r>
              <a:rPr lang="en-US" dirty="0"/>
              <a:t>PVC Pipe Bundles</a:t>
            </a:r>
          </a:p>
          <a:p>
            <a:r>
              <a:rPr lang="en-US" dirty="0"/>
              <a:t>Wooden Bridges</a:t>
            </a:r>
          </a:p>
          <a:p>
            <a:r>
              <a:rPr lang="en-US" dirty="0"/>
              <a:t>Crane Matts (A form of Wooden Bridges)</a:t>
            </a:r>
          </a:p>
          <a:p>
            <a:r>
              <a:rPr lang="en-US" dirty="0"/>
              <a:t>Culverts</a:t>
            </a:r>
          </a:p>
        </p:txBody>
      </p:sp>
    </p:spTree>
    <p:extLst>
      <p:ext uri="{BB962C8B-B14F-4D97-AF65-F5344CB8AC3E}">
        <p14:creationId xmlns:p14="http://schemas.microsoft.com/office/powerpoint/2010/main" val="93514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6DA6-8BDE-93DB-5B26-CC6BF057BC0E}"/>
              </a:ext>
            </a:extLst>
          </p:cNvPr>
          <p:cNvSpPr>
            <a:spLocks noGrp="1"/>
          </p:cNvSpPr>
          <p:nvPr>
            <p:ph type="title"/>
          </p:nvPr>
        </p:nvSpPr>
        <p:spPr/>
        <p:txBody>
          <a:bodyPr/>
          <a:lstStyle/>
          <a:p>
            <a:r>
              <a:rPr lang="en-US" dirty="0"/>
              <a:t>PVC Pipe Bundle</a:t>
            </a:r>
          </a:p>
        </p:txBody>
      </p:sp>
      <p:pic>
        <p:nvPicPr>
          <p:cNvPr id="5" name="Content Placeholder 4" descr="Men in a forest with white pipes&#10;&#10;AI-generated content may be incorrect.">
            <a:extLst>
              <a:ext uri="{FF2B5EF4-FFF2-40B4-BE49-F238E27FC236}">
                <a16:creationId xmlns:a16="http://schemas.microsoft.com/office/drawing/2014/main" id="{A3528AF0-6F13-33C6-E5EB-7FA3D0B5EB95}"/>
              </a:ext>
            </a:extLst>
          </p:cNvPr>
          <p:cNvPicPr>
            <a:picLocks noGrp="1" noChangeAspect="1"/>
          </p:cNvPicPr>
          <p:nvPr>
            <p:ph idx="1"/>
          </p:nvPr>
        </p:nvPicPr>
        <p:blipFill>
          <a:blip r:embed="rId2"/>
          <a:stretch>
            <a:fillRect/>
          </a:stretch>
        </p:blipFill>
        <p:spPr>
          <a:xfrm>
            <a:off x="1295401" y="2557993"/>
            <a:ext cx="4594179" cy="3317875"/>
          </a:xfrm>
        </p:spPr>
      </p:pic>
      <p:pic>
        <p:nvPicPr>
          <p:cNvPr id="6" name="Picture 5">
            <a:extLst>
              <a:ext uri="{FF2B5EF4-FFF2-40B4-BE49-F238E27FC236}">
                <a16:creationId xmlns:a16="http://schemas.microsoft.com/office/drawing/2014/main" id="{F70C10D7-22E0-8427-3D55-B5B840A66DD0}"/>
              </a:ext>
            </a:extLst>
          </p:cNvPr>
          <p:cNvPicPr>
            <a:picLocks noChangeAspect="1"/>
          </p:cNvPicPr>
          <p:nvPr/>
        </p:nvPicPr>
        <p:blipFill>
          <a:blip r:embed="rId3"/>
          <a:stretch>
            <a:fillRect/>
          </a:stretch>
        </p:blipFill>
        <p:spPr>
          <a:xfrm>
            <a:off x="6302421" y="2557992"/>
            <a:ext cx="4594178" cy="3317875"/>
          </a:xfrm>
          <a:prstGeom prst="rect">
            <a:avLst/>
          </a:prstGeom>
        </p:spPr>
      </p:pic>
    </p:spTree>
    <p:extLst>
      <p:ext uri="{BB962C8B-B14F-4D97-AF65-F5344CB8AC3E}">
        <p14:creationId xmlns:p14="http://schemas.microsoft.com/office/powerpoint/2010/main" val="198386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EA54-1B03-B3FE-94F1-68E166A815DD}"/>
              </a:ext>
            </a:extLst>
          </p:cNvPr>
          <p:cNvSpPr>
            <a:spLocks noGrp="1"/>
          </p:cNvSpPr>
          <p:nvPr>
            <p:ph type="title"/>
          </p:nvPr>
        </p:nvSpPr>
        <p:spPr/>
        <p:txBody>
          <a:bodyPr/>
          <a:lstStyle/>
          <a:p>
            <a:r>
              <a:rPr lang="en-US" dirty="0"/>
              <a:t>Wooden Bridges</a:t>
            </a:r>
          </a:p>
        </p:txBody>
      </p:sp>
      <p:pic>
        <p:nvPicPr>
          <p:cNvPr id="4" name="Content Placeholder 3">
            <a:extLst>
              <a:ext uri="{FF2B5EF4-FFF2-40B4-BE49-F238E27FC236}">
                <a16:creationId xmlns:a16="http://schemas.microsoft.com/office/drawing/2014/main" id="{123CA6B2-C009-60E9-34A1-08BFBEA0410B}"/>
              </a:ext>
            </a:extLst>
          </p:cNvPr>
          <p:cNvPicPr>
            <a:picLocks noGrp="1" noChangeAspect="1"/>
          </p:cNvPicPr>
          <p:nvPr>
            <p:ph idx="1"/>
          </p:nvPr>
        </p:nvPicPr>
        <p:blipFill>
          <a:blip r:embed="rId2"/>
          <a:stretch>
            <a:fillRect/>
          </a:stretch>
        </p:blipFill>
        <p:spPr>
          <a:xfrm>
            <a:off x="1295401" y="2557993"/>
            <a:ext cx="3207847" cy="3317875"/>
          </a:xfrm>
          <a:prstGeom prst="rect">
            <a:avLst/>
          </a:prstGeom>
        </p:spPr>
      </p:pic>
      <p:pic>
        <p:nvPicPr>
          <p:cNvPr id="5" name="Picture 4">
            <a:extLst>
              <a:ext uri="{FF2B5EF4-FFF2-40B4-BE49-F238E27FC236}">
                <a16:creationId xmlns:a16="http://schemas.microsoft.com/office/drawing/2014/main" id="{3E280069-A506-36A3-944E-8C9B82ECD28E}"/>
              </a:ext>
            </a:extLst>
          </p:cNvPr>
          <p:cNvPicPr>
            <a:picLocks noChangeAspect="1"/>
          </p:cNvPicPr>
          <p:nvPr/>
        </p:nvPicPr>
        <p:blipFill>
          <a:blip r:embed="rId3"/>
          <a:stretch>
            <a:fillRect/>
          </a:stretch>
        </p:blipFill>
        <p:spPr>
          <a:xfrm>
            <a:off x="4716379" y="2557993"/>
            <a:ext cx="6180219" cy="3317875"/>
          </a:xfrm>
          <a:prstGeom prst="rect">
            <a:avLst/>
          </a:prstGeom>
        </p:spPr>
      </p:pic>
    </p:spTree>
    <p:extLst>
      <p:ext uri="{BB962C8B-B14F-4D97-AF65-F5344CB8AC3E}">
        <p14:creationId xmlns:p14="http://schemas.microsoft.com/office/powerpoint/2010/main" val="2980671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4620-4AD4-6EE8-8079-29C6922B55FA}"/>
              </a:ext>
            </a:extLst>
          </p:cNvPr>
          <p:cNvSpPr>
            <a:spLocks noGrp="1"/>
          </p:cNvSpPr>
          <p:nvPr>
            <p:ph type="title"/>
          </p:nvPr>
        </p:nvSpPr>
        <p:spPr/>
        <p:txBody>
          <a:bodyPr/>
          <a:lstStyle/>
          <a:p>
            <a:r>
              <a:rPr lang="en-US" dirty="0"/>
              <a:t>Example of a Good Crossing</a:t>
            </a:r>
          </a:p>
        </p:txBody>
      </p:sp>
      <p:pic>
        <p:nvPicPr>
          <p:cNvPr id="4" name="Content Placeholder 3">
            <a:extLst>
              <a:ext uri="{FF2B5EF4-FFF2-40B4-BE49-F238E27FC236}">
                <a16:creationId xmlns:a16="http://schemas.microsoft.com/office/drawing/2014/main" id="{8C1A474B-36E7-E7CE-966B-6A35FE099518}"/>
              </a:ext>
            </a:extLst>
          </p:cNvPr>
          <p:cNvPicPr>
            <a:picLocks noGrp="1" noChangeAspect="1"/>
          </p:cNvPicPr>
          <p:nvPr>
            <p:ph idx="1"/>
          </p:nvPr>
        </p:nvPicPr>
        <p:blipFill>
          <a:blip r:embed="rId2"/>
          <a:stretch>
            <a:fillRect/>
          </a:stretch>
        </p:blipFill>
        <p:spPr>
          <a:xfrm>
            <a:off x="3707405" y="2557463"/>
            <a:ext cx="4777189" cy="3317875"/>
          </a:xfrm>
          <a:prstGeom prst="rect">
            <a:avLst/>
          </a:prstGeom>
        </p:spPr>
      </p:pic>
    </p:spTree>
    <p:extLst>
      <p:ext uri="{BB962C8B-B14F-4D97-AF65-F5344CB8AC3E}">
        <p14:creationId xmlns:p14="http://schemas.microsoft.com/office/powerpoint/2010/main" val="125030436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
  <TotalTime>200</TotalTime>
  <Words>1103</Words>
  <Application>Microsoft Office PowerPoint</Application>
  <PresentationFormat>Widescreen</PresentationFormat>
  <Paragraphs>96</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Courier New</vt:lpstr>
      <vt:lpstr>Garamond</vt:lpstr>
      <vt:lpstr>Organic</vt:lpstr>
      <vt:lpstr>Assessing the Economic, Environmental, and Public Engagement Impacts of the Kentucky Logging Bridge Program</vt:lpstr>
      <vt:lpstr>Economic Impacts for the State</vt:lpstr>
      <vt:lpstr>Minimum Crossing Requirements</vt:lpstr>
      <vt:lpstr>Bad Crossings</vt:lpstr>
      <vt:lpstr>Ford</vt:lpstr>
      <vt:lpstr>Elevated Stream Crossings</vt:lpstr>
      <vt:lpstr>PVC Pipe Bundle</vt:lpstr>
      <vt:lpstr>Wooden Bridges</vt:lpstr>
      <vt:lpstr>Example of a Good Crossing</vt:lpstr>
      <vt:lpstr>Culverts</vt:lpstr>
      <vt:lpstr>Skidder Crossing (headwater streams) </vt:lpstr>
      <vt:lpstr>Kentucky Logging Bridges Program</vt:lpstr>
      <vt:lpstr>Structure – The Kentucky Logging Bridge Program</vt:lpstr>
      <vt:lpstr>Bridges </vt:lpstr>
      <vt:lpstr>PowerPoint Presentation</vt:lpstr>
      <vt:lpstr>How is this Project Funded</vt:lpstr>
      <vt:lpstr>Eligibility</vt:lpstr>
      <vt:lpstr>Contact</vt:lpstr>
      <vt:lpstr>Database Development and Hosting</vt:lpstr>
      <vt:lpstr>Setting Up Database</vt:lpstr>
      <vt:lpstr>Form Development (First One)</vt:lpstr>
      <vt:lpstr>Develop SQL Code</vt:lpstr>
      <vt:lpstr>Adjust SQL Code to Adjust for PHP</vt:lpstr>
      <vt:lpstr>PHP insert form</vt:lpstr>
      <vt:lpstr>Develop Web Form to Insert Coordinates into Database</vt:lpstr>
      <vt:lpstr>Develop Action Page</vt:lpstr>
      <vt:lpstr>Develop SQL Code</vt:lpstr>
      <vt:lpstr>Adjust SQL Code</vt:lpstr>
      <vt:lpstr>PowerPoint Presentation</vt:lpstr>
      <vt:lpstr>CSV into PapaParse and Then Push into a Marker Icon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Kentucky Logging Bridge Program</dc:title>
  <dc:creator>User</dc:creator>
  <cp:lastModifiedBy>michael ammerman</cp:lastModifiedBy>
  <cp:revision>131</cp:revision>
  <dcterms:created xsi:type="dcterms:W3CDTF">2025-02-05T03:16:08Z</dcterms:created>
  <dcterms:modified xsi:type="dcterms:W3CDTF">2025-04-14T02:21:57Z</dcterms:modified>
</cp:coreProperties>
</file>